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257" r:id="rId3"/>
    <p:sldId id="369" r:id="rId4"/>
    <p:sldId id="259" r:id="rId5"/>
    <p:sldId id="423" r:id="rId6"/>
    <p:sldId id="426" r:id="rId7"/>
    <p:sldId id="424" r:id="rId8"/>
    <p:sldId id="425" r:id="rId9"/>
    <p:sldId id="427" r:id="rId10"/>
    <p:sldId id="429" r:id="rId11"/>
    <p:sldId id="428" r:id="rId12"/>
    <p:sldId id="431" r:id="rId13"/>
    <p:sldId id="432" r:id="rId14"/>
    <p:sldId id="433" r:id="rId15"/>
    <p:sldId id="430" r:id="rId16"/>
    <p:sldId id="421" r:id="rId17"/>
    <p:sldId id="372" r:id="rId18"/>
    <p:sldId id="382" r:id="rId19"/>
    <p:sldId id="391" r:id="rId20"/>
    <p:sldId id="392" r:id="rId21"/>
    <p:sldId id="393" r:id="rId22"/>
    <p:sldId id="394" r:id="rId23"/>
    <p:sldId id="383" r:id="rId24"/>
    <p:sldId id="396" r:id="rId25"/>
    <p:sldId id="398" r:id="rId26"/>
    <p:sldId id="395" r:id="rId27"/>
    <p:sldId id="402" r:id="rId28"/>
    <p:sldId id="403" r:id="rId29"/>
    <p:sldId id="404" r:id="rId30"/>
    <p:sldId id="405" r:id="rId31"/>
    <p:sldId id="399" r:id="rId32"/>
    <p:sldId id="406" r:id="rId33"/>
    <p:sldId id="407" r:id="rId34"/>
    <p:sldId id="409" r:id="rId35"/>
    <p:sldId id="408" r:id="rId36"/>
    <p:sldId id="410" r:id="rId37"/>
    <p:sldId id="400" r:id="rId38"/>
    <p:sldId id="414" r:id="rId39"/>
    <p:sldId id="415" r:id="rId40"/>
    <p:sldId id="411" r:id="rId41"/>
    <p:sldId id="412" r:id="rId42"/>
    <p:sldId id="413" r:id="rId43"/>
    <p:sldId id="416" r:id="rId44"/>
    <p:sldId id="417" r:id="rId45"/>
    <p:sldId id="418" r:id="rId46"/>
    <p:sldId id="401" r:id="rId47"/>
    <p:sldId id="419" r:id="rId48"/>
    <p:sldId id="420" r:id="rId49"/>
    <p:sldId id="435" r:id="rId50"/>
    <p:sldId id="437" r:id="rId51"/>
    <p:sldId id="436" r:id="rId52"/>
    <p:sldId id="438" r:id="rId53"/>
    <p:sldId id="439" r:id="rId54"/>
    <p:sldId id="440" r:id="rId55"/>
    <p:sldId id="293"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傅雨芳" initials="傅雨芳"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288"/>
    <a:srgbClr val="F842A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5320" autoAdjust="0"/>
  </p:normalViewPr>
  <p:slideViewPr>
    <p:cSldViewPr snapToGrid="0">
      <p:cViewPr varScale="1">
        <p:scale>
          <a:sx n="115" d="100"/>
          <a:sy n="115" d="100"/>
        </p:scale>
        <p:origin x="252" y="84"/>
      </p:cViewPr>
      <p:guideLst/>
    </p:cSldViewPr>
  </p:slideViewPr>
  <p:notesTextViewPr>
    <p:cViewPr>
      <p:scale>
        <a:sx n="1" d="1"/>
        <a:sy n="1" d="1"/>
      </p:scale>
      <p:origin x="0" y="0"/>
    </p:cViewPr>
  </p:notesTextViewPr>
  <p:sorterViewPr>
    <p:cViewPr>
      <p:scale>
        <a:sx n="100" d="100"/>
        <a:sy n="100" d="100"/>
      </p:scale>
      <p:origin x="0" y="-6966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715B8-E0C3-4620-AA6C-9E903F015191}" type="datetimeFigureOut">
              <a:rPr lang="zh-CN" altLang="en-US" smtClean="0"/>
              <a:t>2023/2/13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AC1ED-0807-400C-B49C-7D48960655B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10</a:t>
            </a:fld>
            <a:endParaRPr lang="zh-CN" altLang="en-US"/>
          </a:p>
        </p:txBody>
      </p:sp>
    </p:spTree>
    <p:extLst>
      <p:ext uri="{BB962C8B-B14F-4D97-AF65-F5344CB8AC3E}">
        <p14:creationId xmlns:p14="http://schemas.microsoft.com/office/powerpoint/2010/main" val="3262385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11</a:t>
            </a:fld>
            <a:endParaRPr lang="zh-CN" altLang="en-US"/>
          </a:p>
        </p:txBody>
      </p:sp>
    </p:spTree>
    <p:extLst>
      <p:ext uri="{BB962C8B-B14F-4D97-AF65-F5344CB8AC3E}">
        <p14:creationId xmlns:p14="http://schemas.microsoft.com/office/powerpoint/2010/main" val="34260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12</a:t>
            </a:fld>
            <a:endParaRPr lang="zh-CN" altLang="en-US"/>
          </a:p>
        </p:txBody>
      </p:sp>
    </p:spTree>
    <p:extLst>
      <p:ext uri="{BB962C8B-B14F-4D97-AF65-F5344CB8AC3E}">
        <p14:creationId xmlns:p14="http://schemas.microsoft.com/office/powerpoint/2010/main" val="189070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13</a:t>
            </a:fld>
            <a:endParaRPr lang="zh-CN" altLang="en-US"/>
          </a:p>
        </p:txBody>
      </p:sp>
    </p:spTree>
    <p:extLst>
      <p:ext uri="{BB962C8B-B14F-4D97-AF65-F5344CB8AC3E}">
        <p14:creationId xmlns:p14="http://schemas.microsoft.com/office/powerpoint/2010/main" val="309776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14</a:t>
            </a:fld>
            <a:endParaRPr lang="zh-CN" altLang="en-US"/>
          </a:p>
        </p:txBody>
      </p:sp>
    </p:spTree>
    <p:extLst>
      <p:ext uri="{BB962C8B-B14F-4D97-AF65-F5344CB8AC3E}">
        <p14:creationId xmlns:p14="http://schemas.microsoft.com/office/powerpoint/2010/main" val="2812971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15</a:t>
            </a:fld>
            <a:endParaRPr lang="zh-CN" altLang="en-US"/>
          </a:p>
        </p:txBody>
      </p:sp>
    </p:spTree>
    <p:extLst>
      <p:ext uri="{BB962C8B-B14F-4D97-AF65-F5344CB8AC3E}">
        <p14:creationId xmlns:p14="http://schemas.microsoft.com/office/powerpoint/2010/main" val="319480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2AC1ED-0807-400C-B49C-7D48960655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4065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19</a:t>
            </a:fld>
            <a:endParaRPr lang="zh-CN" altLang="en-US"/>
          </a:p>
        </p:txBody>
      </p:sp>
    </p:spTree>
    <p:extLst>
      <p:ext uri="{BB962C8B-B14F-4D97-AF65-F5344CB8AC3E}">
        <p14:creationId xmlns:p14="http://schemas.microsoft.com/office/powerpoint/2010/main" val="365002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20</a:t>
            </a:fld>
            <a:endParaRPr lang="zh-CN" altLang="en-US"/>
          </a:p>
        </p:txBody>
      </p:sp>
    </p:spTree>
    <p:extLst>
      <p:ext uri="{BB962C8B-B14F-4D97-AF65-F5344CB8AC3E}">
        <p14:creationId xmlns:p14="http://schemas.microsoft.com/office/powerpoint/2010/main" val="3831341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21</a:t>
            </a:fld>
            <a:endParaRPr lang="zh-CN" altLang="en-US"/>
          </a:p>
        </p:txBody>
      </p:sp>
    </p:spTree>
    <p:extLst>
      <p:ext uri="{BB962C8B-B14F-4D97-AF65-F5344CB8AC3E}">
        <p14:creationId xmlns:p14="http://schemas.microsoft.com/office/powerpoint/2010/main" val="1987737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22</a:t>
            </a:fld>
            <a:endParaRPr lang="zh-CN" altLang="en-US"/>
          </a:p>
        </p:txBody>
      </p:sp>
    </p:spTree>
    <p:extLst>
      <p:ext uri="{BB962C8B-B14F-4D97-AF65-F5344CB8AC3E}">
        <p14:creationId xmlns:p14="http://schemas.microsoft.com/office/powerpoint/2010/main" val="2025575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24</a:t>
            </a:fld>
            <a:endParaRPr lang="zh-CN" altLang="en-US"/>
          </a:p>
        </p:txBody>
      </p:sp>
    </p:spTree>
    <p:extLst>
      <p:ext uri="{BB962C8B-B14F-4D97-AF65-F5344CB8AC3E}">
        <p14:creationId xmlns:p14="http://schemas.microsoft.com/office/powerpoint/2010/main" val="1905154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25</a:t>
            </a:fld>
            <a:endParaRPr lang="zh-CN" altLang="en-US"/>
          </a:p>
        </p:txBody>
      </p:sp>
    </p:spTree>
    <p:extLst>
      <p:ext uri="{BB962C8B-B14F-4D97-AF65-F5344CB8AC3E}">
        <p14:creationId xmlns:p14="http://schemas.microsoft.com/office/powerpoint/2010/main" val="1992065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26</a:t>
            </a:fld>
            <a:endParaRPr lang="zh-CN" altLang="en-US"/>
          </a:p>
        </p:txBody>
      </p:sp>
    </p:spTree>
    <p:extLst>
      <p:ext uri="{BB962C8B-B14F-4D97-AF65-F5344CB8AC3E}">
        <p14:creationId xmlns:p14="http://schemas.microsoft.com/office/powerpoint/2010/main" val="13606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27</a:t>
            </a:fld>
            <a:endParaRPr lang="zh-CN" altLang="en-US"/>
          </a:p>
        </p:txBody>
      </p:sp>
    </p:spTree>
    <p:extLst>
      <p:ext uri="{BB962C8B-B14F-4D97-AF65-F5344CB8AC3E}">
        <p14:creationId xmlns:p14="http://schemas.microsoft.com/office/powerpoint/2010/main" val="1206927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28</a:t>
            </a:fld>
            <a:endParaRPr lang="zh-CN" altLang="en-US"/>
          </a:p>
        </p:txBody>
      </p:sp>
    </p:spTree>
    <p:extLst>
      <p:ext uri="{BB962C8B-B14F-4D97-AF65-F5344CB8AC3E}">
        <p14:creationId xmlns:p14="http://schemas.microsoft.com/office/powerpoint/2010/main" val="3691306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29</a:t>
            </a:fld>
            <a:endParaRPr lang="zh-CN" altLang="en-US"/>
          </a:p>
        </p:txBody>
      </p:sp>
    </p:spTree>
    <p:extLst>
      <p:ext uri="{BB962C8B-B14F-4D97-AF65-F5344CB8AC3E}">
        <p14:creationId xmlns:p14="http://schemas.microsoft.com/office/powerpoint/2010/main" val="170826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2AC1ED-0807-400C-B49C-7D48960655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30</a:t>
            </a:fld>
            <a:endParaRPr lang="zh-CN" altLang="en-US"/>
          </a:p>
        </p:txBody>
      </p:sp>
    </p:spTree>
    <p:extLst>
      <p:ext uri="{BB962C8B-B14F-4D97-AF65-F5344CB8AC3E}">
        <p14:creationId xmlns:p14="http://schemas.microsoft.com/office/powerpoint/2010/main" val="2687330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31</a:t>
            </a:fld>
            <a:endParaRPr lang="zh-CN" altLang="en-US"/>
          </a:p>
        </p:txBody>
      </p:sp>
    </p:spTree>
    <p:extLst>
      <p:ext uri="{BB962C8B-B14F-4D97-AF65-F5344CB8AC3E}">
        <p14:creationId xmlns:p14="http://schemas.microsoft.com/office/powerpoint/2010/main" val="3172395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32</a:t>
            </a:fld>
            <a:endParaRPr lang="zh-CN" altLang="en-US"/>
          </a:p>
        </p:txBody>
      </p:sp>
    </p:spTree>
    <p:extLst>
      <p:ext uri="{BB962C8B-B14F-4D97-AF65-F5344CB8AC3E}">
        <p14:creationId xmlns:p14="http://schemas.microsoft.com/office/powerpoint/2010/main" val="2126543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33</a:t>
            </a:fld>
            <a:endParaRPr lang="zh-CN" altLang="en-US"/>
          </a:p>
        </p:txBody>
      </p:sp>
    </p:spTree>
    <p:extLst>
      <p:ext uri="{BB962C8B-B14F-4D97-AF65-F5344CB8AC3E}">
        <p14:creationId xmlns:p14="http://schemas.microsoft.com/office/powerpoint/2010/main" val="3007183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34</a:t>
            </a:fld>
            <a:endParaRPr lang="zh-CN" altLang="en-US"/>
          </a:p>
        </p:txBody>
      </p:sp>
    </p:spTree>
    <p:extLst>
      <p:ext uri="{BB962C8B-B14F-4D97-AF65-F5344CB8AC3E}">
        <p14:creationId xmlns:p14="http://schemas.microsoft.com/office/powerpoint/2010/main" val="1949707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35</a:t>
            </a:fld>
            <a:endParaRPr lang="zh-CN" altLang="en-US"/>
          </a:p>
        </p:txBody>
      </p:sp>
    </p:spTree>
    <p:extLst>
      <p:ext uri="{BB962C8B-B14F-4D97-AF65-F5344CB8AC3E}">
        <p14:creationId xmlns:p14="http://schemas.microsoft.com/office/powerpoint/2010/main" val="1474878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36</a:t>
            </a:fld>
            <a:endParaRPr lang="zh-CN" altLang="en-US"/>
          </a:p>
        </p:txBody>
      </p:sp>
    </p:spTree>
    <p:extLst>
      <p:ext uri="{BB962C8B-B14F-4D97-AF65-F5344CB8AC3E}">
        <p14:creationId xmlns:p14="http://schemas.microsoft.com/office/powerpoint/2010/main" val="3297106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37</a:t>
            </a:fld>
            <a:endParaRPr lang="zh-CN" altLang="en-US"/>
          </a:p>
        </p:txBody>
      </p:sp>
    </p:spTree>
    <p:extLst>
      <p:ext uri="{BB962C8B-B14F-4D97-AF65-F5344CB8AC3E}">
        <p14:creationId xmlns:p14="http://schemas.microsoft.com/office/powerpoint/2010/main" val="4145418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38</a:t>
            </a:fld>
            <a:endParaRPr lang="zh-CN" altLang="en-US"/>
          </a:p>
        </p:txBody>
      </p:sp>
    </p:spTree>
    <p:extLst>
      <p:ext uri="{BB962C8B-B14F-4D97-AF65-F5344CB8AC3E}">
        <p14:creationId xmlns:p14="http://schemas.microsoft.com/office/powerpoint/2010/main" val="3380059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39</a:t>
            </a:fld>
            <a:endParaRPr lang="zh-CN" altLang="en-US"/>
          </a:p>
        </p:txBody>
      </p:sp>
    </p:spTree>
    <p:extLst>
      <p:ext uri="{BB962C8B-B14F-4D97-AF65-F5344CB8AC3E}">
        <p14:creationId xmlns:p14="http://schemas.microsoft.com/office/powerpoint/2010/main" val="175752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40</a:t>
            </a:fld>
            <a:endParaRPr lang="zh-CN" altLang="en-US"/>
          </a:p>
        </p:txBody>
      </p:sp>
    </p:spTree>
    <p:extLst>
      <p:ext uri="{BB962C8B-B14F-4D97-AF65-F5344CB8AC3E}">
        <p14:creationId xmlns:p14="http://schemas.microsoft.com/office/powerpoint/2010/main" val="2999924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41</a:t>
            </a:fld>
            <a:endParaRPr lang="zh-CN" altLang="en-US"/>
          </a:p>
        </p:txBody>
      </p:sp>
    </p:spTree>
    <p:extLst>
      <p:ext uri="{BB962C8B-B14F-4D97-AF65-F5344CB8AC3E}">
        <p14:creationId xmlns:p14="http://schemas.microsoft.com/office/powerpoint/2010/main" val="1965075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42</a:t>
            </a:fld>
            <a:endParaRPr lang="zh-CN" altLang="en-US"/>
          </a:p>
        </p:txBody>
      </p:sp>
    </p:spTree>
    <p:extLst>
      <p:ext uri="{BB962C8B-B14F-4D97-AF65-F5344CB8AC3E}">
        <p14:creationId xmlns:p14="http://schemas.microsoft.com/office/powerpoint/2010/main" val="2482989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43</a:t>
            </a:fld>
            <a:endParaRPr lang="zh-CN" altLang="en-US"/>
          </a:p>
        </p:txBody>
      </p:sp>
    </p:spTree>
    <p:extLst>
      <p:ext uri="{BB962C8B-B14F-4D97-AF65-F5344CB8AC3E}">
        <p14:creationId xmlns:p14="http://schemas.microsoft.com/office/powerpoint/2010/main" val="1860037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44</a:t>
            </a:fld>
            <a:endParaRPr lang="zh-CN" altLang="en-US"/>
          </a:p>
        </p:txBody>
      </p:sp>
    </p:spTree>
    <p:extLst>
      <p:ext uri="{BB962C8B-B14F-4D97-AF65-F5344CB8AC3E}">
        <p14:creationId xmlns:p14="http://schemas.microsoft.com/office/powerpoint/2010/main" val="2816057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45</a:t>
            </a:fld>
            <a:endParaRPr lang="zh-CN" altLang="en-US"/>
          </a:p>
        </p:txBody>
      </p:sp>
    </p:spTree>
    <p:extLst>
      <p:ext uri="{BB962C8B-B14F-4D97-AF65-F5344CB8AC3E}">
        <p14:creationId xmlns:p14="http://schemas.microsoft.com/office/powerpoint/2010/main" val="1162704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46</a:t>
            </a:fld>
            <a:endParaRPr lang="zh-CN" altLang="en-US"/>
          </a:p>
        </p:txBody>
      </p:sp>
    </p:spTree>
    <p:extLst>
      <p:ext uri="{BB962C8B-B14F-4D97-AF65-F5344CB8AC3E}">
        <p14:creationId xmlns:p14="http://schemas.microsoft.com/office/powerpoint/2010/main" val="481106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47</a:t>
            </a:fld>
            <a:endParaRPr lang="zh-CN" altLang="en-US"/>
          </a:p>
        </p:txBody>
      </p:sp>
    </p:spTree>
    <p:extLst>
      <p:ext uri="{BB962C8B-B14F-4D97-AF65-F5344CB8AC3E}">
        <p14:creationId xmlns:p14="http://schemas.microsoft.com/office/powerpoint/2010/main" val="1026971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48</a:t>
            </a:fld>
            <a:endParaRPr lang="zh-CN" altLang="en-US"/>
          </a:p>
        </p:txBody>
      </p:sp>
    </p:spTree>
    <p:extLst>
      <p:ext uri="{BB962C8B-B14F-4D97-AF65-F5344CB8AC3E}">
        <p14:creationId xmlns:p14="http://schemas.microsoft.com/office/powerpoint/2010/main" val="2504075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2AC1ED-0807-400C-B49C-7D48960655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1672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5</a:t>
            </a:fld>
            <a:endParaRPr lang="zh-CN" altLang="en-US"/>
          </a:p>
        </p:txBody>
      </p:sp>
    </p:spTree>
    <p:extLst>
      <p:ext uri="{BB962C8B-B14F-4D97-AF65-F5344CB8AC3E}">
        <p14:creationId xmlns:p14="http://schemas.microsoft.com/office/powerpoint/2010/main" val="35654957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50</a:t>
            </a:fld>
            <a:endParaRPr lang="zh-CN" altLang="en-US"/>
          </a:p>
        </p:txBody>
      </p:sp>
    </p:spTree>
    <p:extLst>
      <p:ext uri="{BB962C8B-B14F-4D97-AF65-F5344CB8AC3E}">
        <p14:creationId xmlns:p14="http://schemas.microsoft.com/office/powerpoint/2010/main" val="3418720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51</a:t>
            </a:fld>
            <a:endParaRPr lang="zh-CN" altLang="en-US"/>
          </a:p>
        </p:txBody>
      </p:sp>
    </p:spTree>
    <p:extLst>
      <p:ext uri="{BB962C8B-B14F-4D97-AF65-F5344CB8AC3E}">
        <p14:creationId xmlns:p14="http://schemas.microsoft.com/office/powerpoint/2010/main" val="29100411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52</a:t>
            </a:fld>
            <a:endParaRPr lang="zh-CN" altLang="en-US"/>
          </a:p>
        </p:txBody>
      </p:sp>
    </p:spTree>
    <p:extLst>
      <p:ext uri="{BB962C8B-B14F-4D97-AF65-F5344CB8AC3E}">
        <p14:creationId xmlns:p14="http://schemas.microsoft.com/office/powerpoint/2010/main" val="303349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53</a:t>
            </a:fld>
            <a:endParaRPr lang="zh-CN" altLang="en-US"/>
          </a:p>
        </p:txBody>
      </p:sp>
    </p:spTree>
    <p:extLst>
      <p:ext uri="{BB962C8B-B14F-4D97-AF65-F5344CB8AC3E}">
        <p14:creationId xmlns:p14="http://schemas.microsoft.com/office/powerpoint/2010/main" val="3220759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54</a:t>
            </a:fld>
            <a:endParaRPr lang="zh-CN" altLang="en-US"/>
          </a:p>
        </p:txBody>
      </p:sp>
    </p:spTree>
    <p:extLst>
      <p:ext uri="{BB962C8B-B14F-4D97-AF65-F5344CB8AC3E}">
        <p14:creationId xmlns:p14="http://schemas.microsoft.com/office/powerpoint/2010/main" val="94136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6</a:t>
            </a:fld>
            <a:endParaRPr lang="zh-CN" altLang="en-US"/>
          </a:p>
        </p:txBody>
      </p:sp>
    </p:spTree>
    <p:extLst>
      <p:ext uri="{BB962C8B-B14F-4D97-AF65-F5344CB8AC3E}">
        <p14:creationId xmlns:p14="http://schemas.microsoft.com/office/powerpoint/2010/main" val="428641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7</a:t>
            </a:fld>
            <a:endParaRPr lang="zh-CN" altLang="en-US"/>
          </a:p>
        </p:txBody>
      </p:sp>
    </p:spTree>
    <p:extLst>
      <p:ext uri="{BB962C8B-B14F-4D97-AF65-F5344CB8AC3E}">
        <p14:creationId xmlns:p14="http://schemas.microsoft.com/office/powerpoint/2010/main" val="195641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8</a:t>
            </a:fld>
            <a:endParaRPr lang="zh-CN" altLang="en-US"/>
          </a:p>
        </p:txBody>
      </p:sp>
    </p:spTree>
    <p:extLst>
      <p:ext uri="{BB962C8B-B14F-4D97-AF65-F5344CB8AC3E}">
        <p14:creationId xmlns:p14="http://schemas.microsoft.com/office/powerpoint/2010/main" val="180378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9F2AC1ED-0807-400C-B49C-7D48960655BC}" type="slidenum">
              <a:rPr lang="zh-CN" altLang="en-US" smtClean="0"/>
              <a:t>9</a:t>
            </a:fld>
            <a:endParaRPr lang="zh-CN" altLang="en-US"/>
          </a:p>
        </p:txBody>
      </p:sp>
    </p:spTree>
    <p:extLst>
      <p:ext uri="{BB962C8B-B14F-4D97-AF65-F5344CB8AC3E}">
        <p14:creationId xmlns:p14="http://schemas.microsoft.com/office/powerpoint/2010/main" val="17411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Calibri" panose="020F0502020204030204" charset="0"/>
                <a:cs typeface="Calibri" panose="020F0502020204030204" charset="0"/>
              </a:defRPr>
            </a:lvl1pPr>
          </a:lstStyle>
          <a:p>
            <a:r>
              <a:rPr lang="en-US" altLang="zh-CN" dirty="0"/>
              <a:t>Revision Record</a:t>
            </a:r>
            <a:endParaRPr lang="en-US" dirty="0"/>
          </a:p>
        </p:txBody>
      </p:sp>
      <p:sp>
        <p:nvSpPr>
          <p:cNvPr id="5" name="文本占位符 7"/>
          <p:cNvSpPr>
            <a:spLocks noGrp="1"/>
          </p:cNvSpPr>
          <p:nvPr>
            <p:ph type="body" sz="quarter" idx="17" hasCustomPrompt="1"/>
          </p:nvPr>
        </p:nvSpPr>
        <p:spPr>
          <a:xfrm>
            <a:off x="1271464" y="2132856"/>
            <a:ext cx="226817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a:latin typeface="Calibri" panose="020F0502020204030204" charset="0"/>
                <a:cs typeface="Calibri" panose="020F0502020204030204" charset="0"/>
              </a:defRPr>
            </a:lvl1pPr>
          </a:lstStyle>
          <a:p>
            <a:pPr lvl="0"/>
            <a:r>
              <a:rPr lang="en-US" altLang="zh-CN" dirty="0"/>
              <a:t>Course Code</a:t>
            </a:r>
          </a:p>
        </p:txBody>
      </p:sp>
      <p:sp>
        <p:nvSpPr>
          <p:cNvPr id="6" name="文本占位符 7"/>
          <p:cNvSpPr>
            <a:spLocks noGrp="1"/>
          </p:cNvSpPr>
          <p:nvPr>
            <p:ph type="body" sz="quarter" idx="18" hasCustomPrompt="1"/>
          </p:nvPr>
        </p:nvSpPr>
        <p:spPr>
          <a:xfrm>
            <a:off x="4200276" y="2132856"/>
            <a:ext cx="1582506"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a:latin typeface="Calibri" panose="020F0502020204030204" charset="0"/>
                <a:cs typeface="Calibri" panose="020F0502020204030204" charset="0"/>
              </a:defRPr>
            </a:lvl1pPr>
          </a:lstStyle>
          <a:p>
            <a:pPr lvl="0"/>
            <a:r>
              <a:rPr lang="en-US" altLang="zh-CN" dirty="0"/>
              <a:t>Category</a:t>
            </a:r>
          </a:p>
        </p:txBody>
      </p:sp>
      <p:sp>
        <p:nvSpPr>
          <p:cNvPr id="7" name="文本占位符 7"/>
          <p:cNvSpPr>
            <a:spLocks noGrp="1"/>
          </p:cNvSpPr>
          <p:nvPr>
            <p:ph type="body" sz="quarter" idx="19" hasCustomPrompt="1"/>
          </p:nvPr>
        </p:nvSpPr>
        <p:spPr>
          <a:xfrm>
            <a:off x="6443416" y="2132856"/>
            <a:ext cx="2160302"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a:latin typeface="Calibri" panose="020F0502020204030204" charset="0"/>
                <a:cs typeface="Calibri" panose="020F0502020204030204" charset="0"/>
              </a:defRPr>
            </a:lvl1pPr>
          </a:lstStyle>
          <a:p>
            <a:pPr lvl="0"/>
            <a:r>
              <a:rPr lang="en-US" altLang="zh-CN" dirty="0"/>
              <a:t>X.X</a:t>
            </a:r>
          </a:p>
        </p:txBody>
      </p:sp>
      <p:sp>
        <p:nvSpPr>
          <p:cNvPr id="8" name="文本占位符 7"/>
          <p:cNvSpPr>
            <a:spLocks noGrp="1"/>
          </p:cNvSpPr>
          <p:nvPr>
            <p:ph type="body" sz="quarter" idx="20" hasCustomPrompt="1"/>
          </p:nvPr>
        </p:nvSpPr>
        <p:spPr>
          <a:xfrm>
            <a:off x="9264352" y="2132856"/>
            <a:ext cx="176399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a:latin typeface="Calibri" panose="020F0502020204030204" charset="0"/>
                <a:cs typeface="Calibri" panose="020F0502020204030204" charset="0"/>
              </a:defRPr>
            </a:lvl1pPr>
          </a:lstStyle>
          <a:p>
            <a:pPr lvl="0"/>
            <a:r>
              <a:rPr lang="en-US" altLang="zh-CN" dirty="0"/>
              <a:t>X.X</a:t>
            </a:r>
          </a:p>
        </p:txBody>
      </p:sp>
      <p:sp>
        <p:nvSpPr>
          <p:cNvPr id="9" name="文本占位符 7"/>
          <p:cNvSpPr>
            <a:spLocks noGrp="1"/>
          </p:cNvSpPr>
          <p:nvPr>
            <p:ph type="body" sz="quarter" idx="13" hasCustomPrompt="1"/>
          </p:nvPr>
        </p:nvSpPr>
        <p:spPr>
          <a:xfrm>
            <a:off x="1235460" y="3644192"/>
            <a:ext cx="2340186"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a:latin typeface="Calibri" panose="020F0502020204030204" charset="0"/>
                <a:cs typeface="Calibri" panose="020F0502020204030204" charset="0"/>
              </a:defRPr>
            </a:lvl1pPr>
          </a:lstStyle>
          <a:p>
            <a:pPr lvl="0"/>
            <a:r>
              <a:rPr lang="en-US" altLang="zh-CN" dirty="0"/>
              <a:t>Author/ID</a:t>
            </a:r>
          </a:p>
        </p:txBody>
      </p:sp>
      <p:sp>
        <p:nvSpPr>
          <p:cNvPr id="10" name="文本占位符 7"/>
          <p:cNvSpPr>
            <a:spLocks noGrp="1"/>
          </p:cNvSpPr>
          <p:nvPr>
            <p:ph type="body" sz="quarter" idx="14" hasCustomPrompt="1"/>
          </p:nvPr>
        </p:nvSpPr>
        <p:spPr>
          <a:xfrm>
            <a:off x="4199740" y="3644193"/>
            <a:ext cx="1620118" cy="504887"/>
          </a:xfrm>
          <a:prstGeom prst="rect">
            <a:avLst/>
          </a:prstGeom>
        </p:spPr>
        <p:txBody>
          <a:bodyPr anchor="ctr"/>
          <a:lstStyle>
            <a:lvl1pPr algn="ctr">
              <a:lnSpc>
                <a:spcPct val="100000"/>
              </a:lnSpc>
              <a:buNone/>
              <a:defRPr sz="1600">
                <a:latin typeface="Calibri" panose="020F0502020204030204" charset="0"/>
                <a:cs typeface="Calibri" panose="020F0502020204030204" charset="0"/>
              </a:defRPr>
            </a:lvl1pPr>
          </a:lstStyle>
          <a:p>
            <a:pPr lvl="0"/>
            <a:r>
              <a:rPr lang="en-US" altLang="zh-CN" dirty="0"/>
              <a:t>2015.01.25</a:t>
            </a:r>
            <a:endParaRPr lang="zh-CN" altLang="en-US" dirty="0"/>
          </a:p>
        </p:txBody>
      </p:sp>
      <p:sp>
        <p:nvSpPr>
          <p:cNvPr id="11" name="文本占位符 7"/>
          <p:cNvSpPr>
            <a:spLocks noGrp="1"/>
          </p:cNvSpPr>
          <p:nvPr>
            <p:ph type="body" sz="quarter" idx="15" hasCustomPrompt="1"/>
          </p:nvPr>
        </p:nvSpPr>
        <p:spPr>
          <a:xfrm>
            <a:off x="6443952" y="3644193"/>
            <a:ext cx="2196306"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anose="05000000000000000000" pitchFamily="2" charset="2"/>
              <a:buNone/>
              <a:defRPr sz="1600">
                <a:latin typeface="Calibri" panose="020F0502020204030204" charset="0"/>
                <a:cs typeface="Calibri" panose="020F0502020204030204" charset="0"/>
              </a:defRPr>
            </a:lvl1pPr>
          </a:lstStyle>
          <a:p>
            <a:pPr lvl="0"/>
            <a:r>
              <a:rPr lang="en-US" altLang="zh-CN" dirty="0"/>
              <a:t>Reviewer/ID</a:t>
            </a:r>
          </a:p>
        </p:txBody>
      </p:sp>
      <p:sp>
        <p:nvSpPr>
          <p:cNvPr id="12" name="文本占位符 7"/>
          <p:cNvSpPr>
            <a:spLocks noGrp="1"/>
          </p:cNvSpPr>
          <p:nvPr>
            <p:ph type="body" sz="quarter" idx="16" hasCustomPrompt="1"/>
          </p:nvPr>
        </p:nvSpPr>
        <p:spPr>
          <a:xfrm>
            <a:off x="9264352" y="3644192"/>
            <a:ext cx="1727994" cy="504887"/>
          </a:xfrm>
          <a:prstGeom prst="rect">
            <a:avLst/>
          </a:prstGeom>
        </p:spPr>
        <p:txBody>
          <a:bodyPr anchor="ctr"/>
          <a:lstStyle>
            <a:lvl1pPr algn="ctr">
              <a:lnSpc>
                <a:spcPct val="100000"/>
              </a:lnSpc>
              <a:buNone/>
              <a:defRPr sz="1600">
                <a:latin typeface="Calibri" panose="020F0502020204030204" charset="0"/>
                <a:cs typeface="Calibri" panose="020F0502020204030204" charset="0"/>
              </a:defRPr>
            </a:lvl1pPr>
          </a:lstStyle>
          <a:p>
            <a:pPr lvl="0"/>
            <a:r>
              <a:rPr lang="en-US" altLang="zh-CN" dirty="0"/>
              <a:t>Type</a:t>
            </a:r>
            <a:endParaRPr lang="zh-CN" altLang="en-US" dirty="0"/>
          </a:p>
        </p:txBody>
      </p:sp>
      <p:graphicFrame>
        <p:nvGraphicFramePr>
          <p:cNvPr id="13" name="Group 3"/>
          <p:cNvGraphicFramePr>
            <a:graphicFrameLocks noGrp="1"/>
          </p:cNvGraphicFramePr>
          <p:nvPr userDrawn="1"/>
        </p:nvGraphicFramePr>
        <p:xfrm>
          <a:off x="869951" y="1556792"/>
          <a:ext cx="10441517" cy="1082824"/>
        </p:xfrm>
        <a:graphic>
          <a:graphicData uri="http://schemas.openxmlformats.org/drawingml/2006/table">
            <a:tbl>
              <a:tblPr/>
              <a:tblGrid>
                <a:gridCol w="3052198">
                  <a:extLst>
                    <a:ext uri="{9D8B030D-6E8A-4147-A177-3AD203B41FA5}">
                      <a16:colId xmlns:a16="http://schemas.microsoft.com/office/drawing/2014/main" val="20000"/>
                    </a:ext>
                  </a:extLst>
                </a:gridCol>
                <a:gridCol w="2150648">
                  <a:extLst>
                    <a:ext uri="{9D8B030D-6E8A-4147-A177-3AD203B41FA5}">
                      <a16:colId xmlns:a16="http://schemas.microsoft.com/office/drawing/2014/main" val="20001"/>
                    </a:ext>
                  </a:extLst>
                </a:gridCol>
                <a:gridCol w="2867532">
                  <a:extLst>
                    <a:ext uri="{9D8B030D-6E8A-4147-A177-3AD203B41FA5}">
                      <a16:colId xmlns:a16="http://schemas.microsoft.com/office/drawing/2014/main" val="20002"/>
                    </a:ext>
                  </a:extLst>
                </a:gridCol>
                <a:gridCol w="2371139">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rPr>
                        <a:t>Course Code</a:t>
                      </a:r>
                      <a:endParaRPr kumimoji="1" lang="zh-CN" altLang="en-US"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7024" marR="77024"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rPr>
                        <a:t>Category</a:t>
                      </a:r>
                      <a:endParaRPr kumimoji="1" lang="zh-CN" altLang="en-US"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7024" marR="77024"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rPr>
                        <a:t>Category Version</a:t>
                      </a:r>
                      <a:endParaRPr kumimoji="1" lang="zh-CN" altLang="en-US"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7024" marR="77024"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rPr>
                        <a:t>Course Version</a:t>
                      </a:r>
                    </a:p>
                  </a:txBody>
                  <a:tcPr marL="77024" marR="77024"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2000" b="0"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8258" marR="78258"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2000" b="0"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2000" b="0"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2000" b="0"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8258" marR="78258"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4" name="Group 21"/>
          <p:cNvGraphicFramePr>
            <a:graphicFrameLocks noGrp="1"/>
          </p:cNvGraphicFramePr>
          <p:nvPr userDrawn="1"/>
        </p:nvGraphicFramePr>
        <p:xfrm>
          <a:off x="869951" y="3079204"/>
          <a:ext cx="10441517" cy="3038475"/>
        </p:xfrm>
        <a:graphic>
          <a:graphicData uri="http://schemas.openxmlformats.org/drawingml/2006/table">
            <a:tbl>
              <a:tblPr/>
              <a:tblGrid>
                <a:gridCol w="3078944">
                  <a:extLst>
                    <a:ext uri="{9D8B030D-6E8A-4147-A177-3AD203B41FA5}">
                      <a16:colId xmlns:a16="http://schemas.microsoft.com/office/drawing/2014/main" val="20000"/>
                    </a:ext>
                  </a:extLst>
                </a:gridCol>
                <a:gridCol w="2151123">
                  <a:extLst>
                    <a:ext uri="{9D8B030D-6E8A-4147-A177-3AD203B41FA5}">
                      <a16:colId xmlns:a16="http://schemas.microsoft.com/office/drawing/2014/main" val="20001"/>
                    </a:ext>
                  </a:extLst>
                </a:gridCol>
                <a:gridCol w="2905648">
                  <a:extLst>
                    <a:ext uri="{9D8B030D-6E8A-4147-A177-3AD203B41FA5}">
                      <a16:colId xmlns:a16="http://schemas.microsoft.com/office/drawing/2014/main" val="20002"/>
                    </a:ext>
                  </a:extLst>
                </a:gridCol>
                <a:gridCol w="2305802">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rPr>
                        <a:t>Author/ID</a:t>
                      </a:r>
                      <a:endParaRPr kumimoji="1" lang="zh-CN" altLang="en-US"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7024" marR="77024"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rPr>
                        <a:t>Date</a:t>
                      </a:r>
                      <a:endParaRPr kumimoji="1" lang="zh-CN" altLang="en-US"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7024" marR="77024"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rPr>
                        <a:t>Reviewer/ID</a:t>
                      </a:r>
                      <a:endParaRPr kumimoji="1" lang="zh-CN" altLang="en-US"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7024" marR="77024"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rPr>
                        <a:t>New</a:t>
                      </a:r>
                      <a:r>
                        <a:rPr kumimoji="1" lang="zh-CN" altLang="zh-CN"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rPr>
                        <a:t>/</a:t>
                      </a:r>
                      <a:r>
                        <a:rPr kumimoji="1" lang="en-US" altLang="zh-CN"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rPr>
                        <a:t>Update</a:t>
                      </a:r>
                      <a:endParaRPr kumimoji="1" lang="zh-CN" altLang="en-US" sz="2000" b="1" i="0" u="none" strike="noStrike" cap="none" normalizeH="0" baseline="0" dirty="0">
                        <a:ln>
                          <a:noFill/>
                        </a:ln>
                        <a:solidFill>
                          <a:schemeClr val="tx1"/>
                        </a:solidFill>
                        <a:effectLst/>
                        <a:latin typeface="Calibri" panose="020F0502020204030204" charset="0"/>
                        <a:ea typeface="华文细黑" pitchFamily="2" charset="-122"/>
                        <a:cs typeface="Calibri" panose="020F0502020204030204" charset="0"/>
                      </a:endParaRPr>
                    </a:p>
                  </a:txBody>
                  <a:tcPr marL="77024" marR="77024"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78258" marR="78258"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cxnSp>
        <p:nvCxnSpPr>
          <p:cNvPr id="16" name="直接连接符 15"/>
          <p:cNvCxnSpPr/>
          <p:nvPr userDrawn="1"/>
        </p:nvCxnSpPr>
        <p:spPr>
          <a:xfrm flipV="1">
            <a:off x="575734" y="1150204"/>
            <a:ext cx="8855457" cy="1"/>
          </a:xfrm>
          <a:prstGeom prst="line">
            <a:avLst/>
          </a:prstGeom>
          <a:ln>
            <a:gradFill>
              <a:gsLst>
                <a:gs pos="0">
                  <a:schemeClr val="bg1">
                    <a:lumMod val="85000"/>
                  </a:schemeClr>
                </a:gs>
                <a:gs pos="100000">
                  <a:schemeClr val="bg1">
                    <a:lumMod val="65000"/>
                  </a:schemeClr>
                </a:gs>
              </a:gsLst>
              <a:lin ang="10800000" scaled="0"/>
            </a:gra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ver">
    <p:bg>
      <p:bgPr>
        <a:solidFill>
          <a:schemeClr val="bg1"/>
        </a:solidFill>
        <a:effectLst/>
      </p:bgPr>
    </p:bg>
    <p:spTree>
      <p:nvGrpSpPr>
        <p:cNvPr id="1" name=""/>
        <p:cNvGrpSpPr/>
        <p:nvPr/>
      </p:nvGrpSpPr>
      <p:grpSpPr>
        <a:xfrm>
          <a:off x="0" y="0"/>
          <a:ext cx="0" cy="0"/>
          <a:chOff x="0" y="0"/>
          <a:chExt cx="0" cy="0"/>
        </a:xfrm>
      </p:grpSpPr>
      <p:sp>
        <p:nvSpPr>
          <p:cNvPr id="13" name="文本占位符 10"/>
          <p:cNvSpPr>
            <a:spLocks noGrp="1"/>
          </p:cNvSpPr>
          <p:nvPr>
            <p:ph type="body" sz="quarter" idx="10" hasCustomPrompt="1"/>
          </p:nvPr>
        </p:nvSpPr>
        <p:spPr>
          <a:xfrm>
            <a:off x="1219200" y="1407973"/>
            <a:ext cx="9744000" cy="861774"/>
          </a:xfrm>
          <a:prstGeom prst="rect">
            <a:avLst/>
          </a:prstGeom>
        </p:spPr>
        <p:txBody>
          <a:bodyPr lIns="0" tIns="0" rIns="0" bIns="0">
            <a:spAutoFit/>
          </a:bodyPr>
          <a:lstStyle>
            <a:lvl1pPr marL="0" indent="0">
              <a:buFontTx/>
              <a:buNone/>
              <a:defRPr sz="4000" b="1" baseline="0">
                <a:solidFill>
                  <a:schemeClr val="tx1">
                    <a:lumMod val="75000"/>
                    <a:lumOff val="25000"/>
                  </a:schemeClr>
                </a:solidFill>
                <a:latin typeface="Calibri" panose="020F0502020204030204" charset="0"/>
                <a:ea typeface="Segoe UI" panose="020B0502040204020203" pitchFamily="34" charset="0"/>
                <a:cs typeface="Calibri" panose="020F0502020204030204" charset="0"/>
              </a:defRPr>
            </a:lvl1pPr>
            <a:lvl2pPr marL="457200" indent="0">
              <a:buFontTx/>
              <a:buNone/>
              <a:defRPr>
                <a:latin typeface="Microsoft YaHei" panose="020B0503020204020204" pitchFamily="34" charset="-122"/>
                <a:ea typeface="Microsoft YaHei" panose="020B0503020204020204" pitchFamily="34" charset="-122"/>
              </a:defRPr>
            </a:lvl2pPr>
            <a:lvl3pPr marL="914400" indent="0">
              <a:buFontTx/>
              <a:buNone/>
              <a:defRPr>
                <a:latin typeface="Microsoft YaHei" panose="020B0503020204020204" pitchFamily="34" charset="-122"/>
                <a:ea typeface="Microsoft YaHei" panose="020B0503020204020204" pitchFamily="34" charset="-122"/>
              </a:defRPr>
            </a:lvl3pPr>
            <a:lvl4pPr marL="1371600" indent="0">
              <a:buFontTx/>
              <a:buNone/>
              <a:defRPr>
                <a:latin typeface="Microsoft YaHei" panose="020B0503020204020204" pitchFamily="34" charset="-122"/>
                <a:ea typeface="Microsoft YaHei" panose="020B0503020204020204" pitchFamily="34" charset="-122"/>
              </a:defRPr>
            </a:lvl4pPr>
            <a:lvl5pPr marL="1828800" indent="0">
              <a:buFontTx/>
              <a:buNone/>
              <a:defRPr>
                <a:latin typeface="Microsoft YaHei" panose="020B0503020204020204" pitchFamily="34" charset="-122"/>
                <a:ea typeface="Microsoft YaHei" panose="020B0503020204020204" pitchFamily="34" charset="-122"/>
              </a:defRPr>
            </a:lvl5pPr>
          </a:lstStyle>
          <a:p>
            <a:pPr lvl="0"/>
            <a:r>
              <a:rPr kumimoji="1" lang="en-US" altLang="zh-CN" dirty="0"/>
              <a:t>Title</a:t>
            </a:r>
          </a:p>
        </p:txBody>
      </p:sp>
      <p:sp>
        <p:nvSpPr>
          <p:cNvPr id="14" name="文本占位符 10"/>
          <p:cNvSpPr>
            <a:spLocks noGrp="1"/>
          </p:cNvSpPr>
          <p:nvPr>
            <p:ph type="body" sz="quarter" idx="11" hasCustomPrompt="1"/>
          </p:nvPr>
        </p:nvSpPr>
        <p:spPr>
          <a:xfrm>
            <a:off x="1219200" y="2407145"/>
            <a:ext cx="9744000" cy="430887"/>
          </a:xfrm>
          <a:prstGeom prst="rect">
            <a:avLst/>
          </a:prstGeom>
        </p:spPr>
        <p:txBody>
          <a:bodyPr lIns="0" tIns="0" rIns="0" bIns="0">
            <a:spAutoFit/>
          </a:bodyPr>
          <a:lstStyle>
            <a:lvl1pPr marL="0" indent="0" algn="l" defTabSz="609600" rtl="0" eaLnBrk="1" latinLnBrk="0" hangingPunct="1">
              <a:buFontTx/>
              <a:buNone/>
              <a:defRPr kumimoji="1" lang="zh-CN" altLang="en-US" sz="2000" kern="1200" spc="200" dirty="0" smtClean="0">
                <a:solidFill>
                  <a:srgbClr val="CD0000"/>
                </a:solidFill>
                <a:latin typeface="Calibri" panose="020F0502020204030204" charset="0"/>
                <a:ea typeface="Microsoft YaHei" panose="020B0503020204020204" pitchFamily="34" charset="-122"/>
                <a:cs typeface="Calibri" panose="020F0502020204030204" charset="0"/>
              </a:defRPr>
            </a:lvl1pPr>
            <a:lvl2pPr marL="457200" indent="0">
              <a:buFontTx/>
              <a:buNone/>
              <a:defRPr>
                <a:latin typeface="Microsoft YaHei" panose="020B0503020204020204" pitchFamily="34" charset="-122"/>
                <a:ea typeface="Microsoft YaHei" panose="020B0503020204020204" pitchFamily="34" charset="-122"/>
              </a:defRPr>
            </a:lvl2pPr>
            <a:lvl3pPr marL="914400" indent="0">
              <a:buFontTx/>
              <a:buNone/>
              <a:defRPr>
                <a:latin typeface="Microsoft YaHei" panose="020B0503020204020204" pitchFamily="34" charset="-122"/>
                <a:ea typeface="Microsoft YaHei" panose="020B0503020204020204" pitchFamily="34" charset="-122"/>
              </a:defRPr>
            </a:lvl3pPr>
            <a:lvl4pPr marL="1371600" indent="0">
              <a:buFontTx/>
              <a:buNone/>
              <a:defRPr>
                <a:latin typeface="Microsoft YaHei" panose="020B0503020204020204" pitchFamily="34" charset="-122"/>
                <a:ea typeface="Microsoft YaHei" panose="020B0503020204020204" pitchFamily="34" charset="-122"/>
              </a:defRPr>
            </a:lvl4pPr>
            <a:lvl5pPr marL="1828800" indent="0">
              <a:buFontTx/>
              <a:buNone/>
              <a:defRPr>
                <a:latin typeface="Microsoft YaHei" panose="020B0503020204020204" pitchFamily="34" charset="-122"/>
                <a:ea typeface="Microsoft YaHei" panose="020B0503020204020204" pitchFamily="34" charset="-122"/>
              </a:defRPr>
            </a:lvl5pPr>
          </a:lstStyle>
          <a:p>
            <a:pPr lvl="0"/>
            <a:r>
              <a:rPr kumimoji="1" lang="en-US" altLang="zh-CN" dirty="0"/>
              <a:t>Sub Title</a:t>
            </a:r>
            <a:endParaRPr kumimoji="1" lang="zh-CN" altLang="en-US" dirty="0"/>
          </a:p>
        </p:txBody>
      </p:sp>
      <p:sp>
        <p:nvSpPr>
          <p:cNvPr id="16" name="文本占位符 10"/>
          <p:cNvSpPr>
            <a:spLocks noGrp="1"/>
          </p:cNvSpPr>
          <p:nvPr>
            <p:ph type="body" sz="quarter" idx="12" hasCustomPrompt="1"/>
          </p:nvPr>
        </p:nvSpPr>
        <p:spPr>
          <a:xfrm>
            <a:off x="1229831" y="5839491"/>
            <a:ext cx="9744000" cy="344710"/>
          </a:xfrm>
          <a:prstGeom prst="rect">
            <a:avLst/>
          </a:prstGeom>
        </p:spPr>
        <p:txBody>
          <a:bodyPr lIns="0" tIns="0" rIns="0" bIns="0">
            <a:spAutoFit/>
          </a:bodyPr>
          <a:lstStyle>
            <a:lvl1pPr marL="0" indent="0" algn="l" defTabSz="609600" rtl="0" eaLnBrk="1" latinLnBrk="0" hangingPunct="1">
              <a:buFontTx/>
              <a:buNone/>
              <a:defRPr kumimoji="1" lang="zh-CN" altLang="en-US" sz="1600" kern="1200" spc="67" dirty="0" smtClean="0">
                <a:solidFill>
                  <a:schemeClr val="tx1">
                    <a:lumMod val="75000"/>
                    <a:lumOff val="25000"/>
                  </a:schemeClr>
                </a:solidFill>
                <a:latin typeface="Calibri" panose="020F0502020204030204" charset="0"/>
                <a:ea typeface="Microsoft YaHei" panose="020B0503020204020204" pitchFamily="34" charset="-122"/>
                <a:cs typeface="Calibri" panose="020F0502020204030204" charset="0"/>
              </a:defRPr>
            </a:lvl1pPr>
            <a:lvl2pPr marL="457200" indent="0">
              <a:buFontTx/>
              <a:buNone/>
              <a:defRPr>
                <a:latin typeface="Microsoft YaHei" panose="020B0503020204020204" pitchFamily="34" charset="-122"/>
                <a:ea typeface="Microsoft YaHei" panose="020B0503020204020204" pitchFamily="34" charset="-122"/>
              </a:defRPr>
            </a:lvl2pPr>
            <a:lvl3pPr marL="914400" indent="0">
              <a:buFontTx/>
              <a:buNone/>
              <a:defRPr>
                <a:latin typeface="Microsoft YaHei" panose="020B0503020204020204" pitchFamily="34" charset="-122"/>
                <a:ea typeface="Microsoft YaHei" panose="020B0503020204020204" pitchFamily="34" charset="-122"/>
              </a:defRPr>
            </a:lvl3pPr>
            <a:lvl4pPr marL="1371600" indent="0">
              <a:buFontTx/>
              <a:buNone/>
              <a:defRPr>
                <a:latin typeface="Microsoft YaHei" panose="020B0503020204020204" pitchFamily="34" charset="-122"/>
                <a:ea typeface="Microsoft YaHei" panose="020B0503020204020204" pitchFamily="34" charset="-122"/>
              </a:defRPr>
            </a:lvl4pPr>
            <a:lvl5pPr marL="1828800" indent="0">
              <a:buFontTx/>
              <a:buNone/>
              <a:defRPr>
                <a:latin typeface="Microsoft YaHei" panose="020B0503020204020204" pitchFamily="34" charset="-122"/>
                <a:ea typeface="Microsoft YaHei" panose="020B0503020204020204" pitchFamily="34" charset="-122"/>
              </a:defRPr>
            </a:lvl5pPr>
          </a:lstStyle>
          <a:p>
            <a:pPr lvl="0"/>
            <a:r>
              <a:rPr kumimoji="1" lang="en-US" altLang="zh-CN" dirty="0"/>
              <a:t>Name</a:t>
            </a:r>
            <a:endParaRPr kumimoji="1" lang="zh-CN" altLang="en-US" dirty="0"/>
          </a:p>
        </p:txBody>
      </p:sp>
      <p:sp>
        <p:nvSpPr>
          <p:cNvPr id="19" name="图片占位符 17"/>
          <p:cNvSpPr>
            <a:spLocks noGrp="1"/>
          </p:cNvSpPr>
          <p:nvPr>
            <p:ph type="pic" sz="quarter" idx="13" hasCustomPrompt="1"/>
          </p:nvPr>
        </p:nvSpPr>
        <p:spPr>
          <a:xfrm>
            <a:off x="1219200" y="3086100"/>
            <a:ext cx="10972800" cy="2236088"/>
          </a:xfrm>
          <a:prstGeom prst="rect">
            <a:avLst/>
          </a:prstGeom>
        </p:spPr>
        <p:txBody>
          <a:bodyPr lIns="0" tIns="0" rIns="0" bIns="0"/>
          <a:lstStyle>
            <a:lvl1pPr marL="0" indent="0">
              <a:buFontTx/>
              <a:buNone/>
              <a:defRPr kumimoji="1" lang="zh-CN" altLang="en-US" sz="1335" b="0" kern="1200">
                <a:solidFill>
                  <a:schemeClr val="tx1">
                    <a:lumMod val="75000"/>
                    <a:lumOff val="25000"/>
                  </a:schemeClr>
                </a:solidFill>
                <a:latin typeface="Calibri" panose="020F0502020204030204" charset="0"/>
                <a:ea typeface="Microsoft YaHei" panose="020B0503020204020204" pitchFamily="34" charset="-122"/>
                <a:cs typeface="Calibri" panose="020F0502020204030204" charset="0"/>
              </a:defRPr>
            </a:lvl1pPr>
          </a:lstStyle>
          <a:p>
            <a:r>
              <a:rPr kumimoji="1" lang="en-US" altLang="zh-CN" dirty="0"/>
              <a:t>Insert a picture</a:t>
            </a:r>
            <a:endParaRPr kumimoji="1" lang="zh-CN" altLang="en-US" dirty="0"/>
          </a:p>
        </p:txBody>
      </p:sp>
      <p:pic>
        <p:nvPicPr>
          <p:cNvPr id="12" name="图片 11"/>
          <p:cNvPicPr/>
          <p:nvPr userDrawn="1"/>
        </p:nvPicPr>
        <p:blipFill rotWithShape="1">
          <a:blip r:embed="rId2"/>
          <a:srcRect r="269"/>
          <a:stretch>
            <a:fillRect/>
          </a:stretch>
        </p:blipFill>
        <p:spPr>
          <a:xfrm>
            <a:off x="1219200" y="5322188"/>
            <a:ext cx="10972800" cy="182400"/>
          </a:xfrm>
          <a:prstGeom prst="rect">
            <a:avLst/>
          </a:prstGeom>
          <a:ln>
            <a:noFill/>
          </a:ln>
        </p:spPr>
      </p:pic>
      <p:sp>
        <p:nvSpPr>
          <p:cNvPr id="52" name="文本占位符 10"/>
          <p:cNvSpPr>
            <a:spLocks noGrp="1"/>
          </p:cNvSpPr>
          <p:nvPr>
            <p:ph type="body" sz="quarter" idx="14" hasCustomPrompt="1"/>
          </p:nvPr>
        </p:nvSpPr>
        <p:spPr>
          <a:xfrm>
            <a:off x="1227773" y="6126554"/>
            <a:ext cx="9744000" cy="344710"/>
          </a:xfrm>
          <a:prstGeom prst="rect">
            <a:avLst/>
          </a:prstGeom>
        </p:spPr>
        <p:txBody>
          <a:bodyPr lIns="0" tIns="0" rIns="0" bIns="0">
            <a:spAutoFit/>
          </a:bodyPr>
          <a:lstStyle>
            <a:lvl1pPr marL="0" indent="0" algn="l" defTabSz="609600" rtl="0" eaLnBrk="1" latinLnBrk="0" hangingPunct="1">
              <a:buFontTx/>
              <a:buNone/>
              <a:defRPr kumimoji="1" lang="zh-CN" altLang="en-US" sz="1600" kern="1200" spc="67" dirty="0" smtClean="0">
                <a:solidFill>
                  <a:schemeClr val="tx1">
                    <a:lumMod val="75000"/>
                    <a:lumOff val="25000"/>
                  </a:schemeClr>
                </a:solidFill>
                <a:latin typeface="Calibri" panose="020F0502020204030204" charset="0"/>
                <a:ea typeface="Microsoft YaHei" panose="020B0503020204020204" pitchFamily="34" charset="-122"/>
                <a:cs typeface="Calibri" panose="020F0502020204030204" charset="0"/>
              </a:defRPr>
            </a:lvl1pPr>
            <a:lvl2pPr marL="457200" indent="0">
              <a:buFontTx/>
              <a:buNone/>
              <a:defRPr>
                <a:latin typeface="Microsoft YaHei" panose="020B0503020204020204" pitchFamily="34" charset="-122"/>
                <a:ea typeface="Microsoft YaHei" panose="020B0503020204020204" pitchFamily="34" charset="-122"/>
              </a:defRPr>
            </a:lvl2pPr>
            <a:lvl3pPr marL="914400" indent="0">
              <a:buFontTx/>
              <a:buNone/>
              <a:defRPr>
                <a:latin typeface="Microsoft YaHei" panose="020B0503020204020204" pitchFamily="34" charset="-122"/>
                <a:ea typeface="Microsoft YaHei" panose="020B0503020204020204" pitchFamily="34" charset="-122"/>
              </a:defRPr>
            </a:lvl3pPr>
            <a:lvl4pPr marL="1371600" indent="0">
              <a:buFontTx/>
              <a:buNone/>
              <a:defRPr>
                <a:latin typeface="Microsoft YaHei" panose="020B0503020204020204" pitchFamily="34" charset="-122"/>
                <a:ea typeface="Microsoft YaHei" panose="020B0503020204020204" pitchFamily="34" charset="-122"/>
              </a:defRPr>
            </a:lvl4pPr>
            <a:lvl5pPr marL="1828800" indent="0">
              <a:buFontTx/>
              <a:buNone/>
              <a:defRPr>
                <a:latin typeface="Microsoft YaHei" panose="020B0503020204020204" pitchFamily="34" charset="-122"/>
                <a:ea typeface="Microsoft YaHei" panose="020B0503020204020204" pitchFamily="34" charset="-122"/>
              </a:defRPr>
            </a:lvl5pPr>
          </a:lstStyle>
          <a:p>
            <a:pPr lvl="0"/>
            <a:r>
              <a:rPr kumimoji="1" lang="en-US" altLang="zh-CN" dirty="0"/>
              <a:t>Time</a:t>
            </a:r>
            <a:endParaRPr kumimoji="1" lang="zh-CN" altLang="en-US" dirty="0"/>
          </a:p>
        </p:txBody>
      </p:sp>
      <p:pic>
        <p:nvPicPr>
          <p:cNvPr id="9" name="图片 8"/>
          <p:cNvPicPr>
            <a:picLocks noChangeAspect="1"/>
          </p:cNvPicPr>
          <p:nvPr userDrawn="1"/>
        </p:nvPicPr>
        <p:blipFill>
          <a:blip r:embed="rId3"/>
          <a:stretch>
            <a:fillRect/>
          </a:stretch>
        </p:blipFill>
        <p:spPr>
          <a:xfrm>
            <a:off x="1182985" y="463782"/>
            <a:ext cx="1920000" cy="5855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Title and Text">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en-US" altLang="zh-CN" dirty="0"/>
              <a:t>Title</a:t>
            </a:r>
            <a:endParaRPr lang="en-US" dirty="0"/>
          </a:p>
        </p:txBody>
      </p:sp>
      <p:sp>
        <p:nvSpPr>
          <p:cNvPr id="7" name="内容占位符 6"/>
          <p:cNvSpPr>
            <a:spLocks noGrp="1"/>
          </p:cNvSpPr>
          <p:nvPr>
            <p:ph sz="quarter" idx="10" hasCustomPrompt="1"/>
          </p:nvPr>
        </p:nvSpPr>
        <p:spPr>
          <a:xfrm>
            <a:off x="849313" y="1558977"/>
            <a:ext cx="10504487" cy="4617986"/>
          </a:xfrm>
          <a:noFill/>
        </p:spPr>
        <p:txBody>
          <a:bodyPr/>
          <a:lstStyle/>
          <a:p>
            <a:pPr lvl="0"/>
            <a:r>
              <a:rPr lang="en-US" altLang="zh-CN" dirty="0"/>
              <a:t>Text1</a:t>
            </a:r>
            <a:endParaRPr lang="zh-CN" altLang="en-US" dirty="0"/>
          </a:p>
          <a:p>
            <a:pPr lvl="1"/>
            <a:r>
              <a:rPr lang="en-US" altLang="zh-CN" dirty="0"/>
              <a:t>Text2</a:t>
            </a:r>
            <a:endParaRPr lang="zh-CN" altLang="en-US" dirty="0"/>
          </a:p>
          <a:p>
            <a:pPr lvl="2"/>
            <a:r>
              <a:rPr lang="en-US" altLang="zh-CN" dirty="0"/>
              <a:t>Text3</a:t>
            </a:r>
            <a:endParaRPr lang="zh-CN" altLang="en-US" dirty="0"/>
          </a:p>
          <a:p>
            <a:pPr lvl="3"/>
            <a:r>
              <a:rPr lang="en-US" altLang="zh-CN" dirty="0"/>
              <a:t>Text4</a:t>
            </a:r>
            <a:endParaRPr lang="zh-CN" altLang="en-US" dirty="0"/>
          </a:p>
          <a:p>
            <a:pPr lvl="4"/>
            <a:r>
              <a:rPr lang="en-US" dirty="0"/>
              <a:t>Text5</a:t>
            </a:r>
          </a:p>
        </p:txBody>
      </p:sp>
      <p:pic>
        <p:nvPicPr>
          <p:cNvPr id="6" name="图片 5"/>
          <p:cNvPicPr>
            <a:picLocks noChangeAspect="1"/>
          </p:cNvPicPr>
          <p:nvPr userDrawn="1"/>
        </p:nvPicPr>
        <p:blipFill>
          <a:blip r:embed="rId2"/>
          <a:stretch>
            <a:fillRect/>
          </a:stretch>
        </p:blipFill>
        <p:spPr>
          <a:xfrm>
            <a:off x="10214367" y="432000"/>
            <a:ext cx="1440000" cy="439200"/>
          </a:xfrm>
          <a:prstGeom prst="rect">
            <a:avLst/>
          </a:prstGeom>
        </p:spPr>
      </p:pic>
      <p:cxnSp>
        <p:nvCxnSpPr>
          <p:cNvPr id="10" name="直接连接符 9"/>
          <p:cNvCxnSpPr/>
          <p:nvPr userDrawn="1"/>
        </p:nvCxnSpPr>
        <p:spPr>
          <a:xfrm flipV="1">
            <a:off x="575734" y="1150204"/>
            <a:ext cx="8855457" cy="1"/>
          </a:xfrm>
          <a:prstGeom prst="line">
            <a:avLst/>
          </a:prstGeom>
          <a:ln>
            <a:gradFill>
              <a:gsLst>
                <a:gs pos="0">
                  <a:schemeClr val="bg1">
                    <a:lumMod val="85000"/>
                  </a:schemeClr>
                </a:gs>
                <a:gs pos="100000">
                  <a:schemeClr val="bg1">
                    <a:lumMod val="65000"/>
                  </a:schemeClr>
                </a:gs>
              </a:gsLst>
              <a:lin ang="10800000" scaled="0"/>
            </a:gra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Only Title">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en-US" altLang="zh-CN" dirty="0"/>
              <a:t>Title</a:t>
            </a:r>
            <a:endParaRPr lang="en-US" dirty="0"/>
          </a:p>
        </p:txBody>
      </p:sp>
      <p:pic>
        <p:nvPicPr>
          <p:cNvPr id="6" name="图片 5"/>
          <p:cNvPicPr>
            <a:picLocks noChangeAspect="1"/>
          </p:cNvPicPr>
          <p:nvPr userDrawn="1"/>
        </p:nvPicPr>
        <p:blipFill>
          <a:blip r:embed="rId2"/>
          <a:stretch>
            <a:fillRect/>
          </a:stretch>
        </p:blipFill>
        <p:spPr>
          <a:xfrm>
            <a:off x="10214367" y="432000"/>
            <a:ext cx="1440000" cy="439200"/>
          </a:xfrm>
          <a:prstGeom prst="rect">
            <a:avLst/>
          </a:prstGeom>
        </p:spPr>
      </p:pic>
      <p:cxnSp>
        <p:nvCxnSpPr>
          <p:cNvPr id="10" name="直接连接符 9"/>
          <p:cNvCxnSpPr/>
          <p:nvPr userDrawn="1"/>
        </p:nvCxnSpPr>
        <p:spPr>
          <a:xfrm flipV="1">
            <a:off x="575734" y="1150204"/>
            <a:ext cx="8855457" cy="1"/>
          </a:xfrm>
          <a:prstGeom prst="line">
            <a:avLst/>
          </a:prstGeom>
          <a:ln>
            <a:gradFill>
              <a:gsLst>
                <a:gs pos="0">
                  <a:schemeClr val="bg1">
                    <a:lumMod val="85000"/>
                  </a:schemeClr>
                </a:gs>
                <a:gs pos="100000">
                  <a:schemeClr val="bg1">
                    <a:lumMod val="65000"/>
                  </a:schemeClr>
                </a:gs>
              </a:gsLst>
              <a:lin ang="10800000" scaled="0"/>
            </a:gra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Blank">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a:off x="10214367" y="432000"/>
            <a:ext cx="1440000" cy="439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End">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2700271" y="3050884"/>
            <a:ext cx="6791473" cy="756232"/>
          </a:xfrm>
          <a:prstGeom prst="rect">
            <a:avLst/>
          </a:prstGeom>
          <a:noFill/>
          <a:ln w="9525">
            <a:noFill/>
            <a:miter lim="800000"/>
          </a:ln>
        </p:spPr>
        <p:txBody>
          <a:bodyPr wrap="none" lIns="78358" tIns="39179" rIns="78358" bIns="39179">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Segoe UI" panose="020B0502040204020203" pitchFamily="34" charset="0"/>
                <a:cs typeface="Segoe UI" panose="020B0502040204020203" pitchFamily="34" charset="0"/>
              </a:rPr>
              <a:t>ADVANCE YOUR CAREER</a:t>
            </a:r>
            <a:endParaRPr kumimoji="0" lang="zh-CN" altLang="en-US" sz="4400" b="1" i="0" u="none" strike="noStrike" kern="0" cap="none" spc="0" normalizeH="0" baseline="0" noProof="0" dirty="0">
              <a:ln>
                <a:noFill/>
              </a:ln>
              <a:solidFill>
                <a:schemeClr val="tx1">
                  <a:lumMod val="65000"/>
                  <a:lumOff val="35000"/>
                </a:schemeClr>
              </a:solidFill>
              <a:effectLst/>
              <a:uLnTx/>
              <a:uFillTx/>
              <a:latin typeface="Segoe UI" panose="020B0502040204020203" pitchFamily="34" charset="0"/>
              <a:ea typeface="张海山锐线体简" panose="02000000000000000000" pitchFamily="2" charset="-122"/>
              <a:cs typeface="Segoe UI" panose="020B0502040204020203" pitchFamily="34" charset="0"/>
            </a:endParaRPr>
          </a:p>
        </p:txBody>
      </p:sp>
      <p:grpSp>
        <p:nvGrpSpPr>
          <p:cNvPr id="13" name="组合 12"/>
          <p:cNvGrpSpPr/>
          <p:nvPr userDrawn="1"/>
        </p:nvGrpSpPr>
        <p:grpSpPr>
          <a:xfrm rot="16200000" flipV="1">
            <a:off x="9403815" y="3371337"/>
            <a:ext cx="539611" cy="376582"/>
            <a:chOff x="2428585" y="1776549"/>
            <a:chExt cx="950920" cy="496388"/>
          </a:xfrm>
        </p:grpSpPr>
        <p:cxnSp>
          <p:nvCxnSpPr>
            <p:cNvPr id="14" name="直接连接符 13"/>
            <p:cNvCxnSpPr/>
            <p:nvPr userDrawn="1"/>
          </p:nvCxnSpPr>
          <p:spPr bwMode="auto">
            <a:xfrm>
              <a:off x="2428585" y="1794075"/>
              <a:ext cx="950920"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cxnSp>
          <p:nvCxnSpPr>
            <p:cNvPr id="15" name="直接连接符 14"/>
            <p:cNvCxnSpPr/>
            <p:nvPr userDrawn="1"/>
          </p:nvCxnSpPr>
          <p:spPr bwMode="auto">
            <a:xfrm>
              <a:off x="2445424" y="1776549"/>
              <a:ext cx="0" cy="496388"/>
            </a:xfrm>
            <a:prstGeom prst="line">
              <a:avLst/>
            </a:prstGeom>
            <a:solidFill>
              <a:schemeClr val="accent1"/>
            </a:solidFill>
            <a:ln w="57150" cap="flat" cmpd="sng" algn="ctr">
              <a:solidFill>
                <a:srgbClr val="C00000"/>
              </a:solidFill>
              <a:prstDash val="solid"/>
              <a:round/>
              <a:headEnd type="none" w="med" len="med"/>
              <a:tailEnd type="none" w="med" len="med"/>
            </a:ln>
            <a:effectLst/>
          </p:spPr>
        </p:cxnSp>
      </p:grpSp>
      <p:grpSp>
        <p:nvGrpSpPr>
          <p:cNvPr id="16" name="组合 15"/>
          <p:cNvGrpSpPr/>
          <p:nvPr userDrawn="1"/>
        </p:nvGrpSpPr>
        <p:grpSpPr>
          <a:xfrm rot="5400000" flipV="1">
            <a:off x="2248583" y="3110081"/>
            <a:ext cx="539611" cy="376582"/>
            <a:chOff x="2428585" y="1776549"/>
            <a:chExt cx="950920" cy="496388"/>
          </a:xfrm>
        </p:grpSpPr>
        <p:cxnSp>
          <p:nvCxnSpPr>
            <p:cNvPr id="17" name="直接连接符 16"/>
            <p:cNvCxnSpPr/>
            <p:nvPr userDrawn="1"/>
          </p:nvCxnSpPr>
          <p:spPr bwMode="auto">
            <a:xfrm>
              <a:off x="2428585" y="1794075"/>
              <a:ext cx="950920"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cxnSp>
          <p:nvCxnSpPr>
            <p:cNvPr id="18" name="直接连接符 17"/>
            <p:cNvCxnSpPr/>
            <p:nvPr userDrawn="1"/>
          </p:nvCxnSpPr>
          <p:spPr bwMode="auto">
            <a:xfrm>
              <a:off x="2445424" y="1776549"/>
              <a:ext cx="0" cy="496388"/>
            </a:xfrm>
            <a:prstGeom prst="line">
              <a:avLst/>
            </a:prstGeom>
            <a:solidFill>
              <a:schemeClr val="accent1"/>
            </a:solidFill>
            <a:ln w="57150" cap="flat" cmpd="sng" algn="ctr">
              <a:solidFill>
                <a:srgbClr val="C00000"/>
              </a:solidFill>
              <a:prstDash val="solid"/>
              <a:round/>
              <a:headEnd type="none" w="med" len="med"/>
              <a:tailEnd type="none" w="med" len="med"/>
            </a:ln>
            <a:effectLst/>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Content">
    <p:spTree>
      <p:nvGrpSpPr>
        <p:cNvPr id="1" name=""/>
        <p:cNvGrpSpPr/>
        <p:nvPr/>
      </p:nvGrpSpPr>
      <p:grpSpPr>
        <a:xfrm>
          <a:off x="0" y="0"/>
          <a:ext cx="0" cy="0"/>
          <a:chOff x="0" y="0"/>
          <a:chExt cx="0" cy="0"/>
        </a:xfrm>
      </p:grpSpPr>
      <p:pic>
        <p:nvPicPr>
          <p:cNvPr id="5" name="图片占位符 8"/>
          <p:cNvPicPr>
            <a:picLocks noChangeAspect="1"/>
          </p:cNvPicPr>
          <p:nvPr userDrawn="1"/>
        </p:nvPicPr>
        <p:blipFill rotWithShape="1">
          <a:blip r:embed="rId2" cstate="hqprint"/>
          <a:srcRect t="34696" b="34696"/>
          <a:stretch>
            <a:fillRect/>
          </a:stretch>
        </p:blipFill>
        <p:spPr>
          <a:xfrm>
            <a:off x="0" y="-21902"/>
            <a:ext cx="12192000" cy="1438294"/>
          </a:xfrm>
          <a:prstGeom prst="rect">
            <a:avLst/>
          </a:prstGeom>
        </p:spPr>
      </p:pic>
      <p:sp>
        <p:nvSpPr>
          <p:cNvPr id="6" name="矩形 5"/>
          <p:cNvSpPr/>
          <p:nvPr userDrawn="1"/>
        </p:nvSpPr>
        <p:spPr bwMode="auto">
          <a:xfrm>
            <a:off x="-1" y="-21902"/>
            <a:ext cx="12192001" cy="143829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en-US" sz="1000" b="0" i="0" u="none" strike="noStrike" cap="none" normalizeH="0" baseline="0">
              <a:ln>
                <a:noFill/>
              </a:ln>
              <a:solidFill>
                <a:schemeClr val="tx1"/>
              </a:solidFill>
              <a:effectLst/>
              <a:latin typeface="Calibri" panose="020F0502020204030204" charset="0"/>
              <a:ea typeface="SimSun" panose="02010600030101010101" pitchFamily="2" charset="-122"/>
              <a:cs typeface="Calibri" panose="020F0502020204030204" charset="0"/>
            </a:endParaRPr>
          </a:p>
        </p:txBody>
      </p:sp>
      <p:pic>
        <p:nvPicPr>
          <p:cNvPr id="7" name="图片 6"/>
          <p:cNvPicPr/>
          <p:nvPr userDrawn="1"/>
        </p:nvPicPr>
        <p:blipFill rotWithShape="1">
          <a:blip r:embed="rId3"/>
          <a:srcRect r="11111"/>
          <a:stretch>
            <a:fillRect/>
          </a:stretch>
        </p:blipFill>
        <p:spPr>
          <a:xfrm>
            <a:off x="0" y="1416392"/>
            <a:ext cx="12204000" cy="96000"/>
          </a:xfrm>
          <a:prstGeom prst="rect">
            <a:avLst/>
          </a:prstGeom>
        </p:spPr>
      </p:pic>
      <p:sp>
        <p:nvSpPr>
          <p:cNvPr id="20" name="文本框 19"/>
          <p:cNvSpPr txBox="1"/>
          <p:nvPr userDrawn="1"/>
        </p:nvSpPr>
        <p:spPr>
          <a:xfrm>
            <a:off x="667240" y="458231"/>
            <a:ext cx="2776805" cy="615553"/>
          </a:xfrm>
          <a:prstGeom prst="rect">
            <a:avLst/>
          </a:prstGeom>
          <a:noFill/>
        </p:spPr>
        <p:txBody>
          <a:bodyPr wrap="square" lIns="0" tIns="0" rIns="0" bIns="0" rtlCol="0">
            <a:spAutoFit/>
          </a:bodyPr>
          <a:lstStyle/>
          <a:p>
            <a:pPr algn="dist"/>
            <a:r>
              <a:rPr kumimoji="1" lang="en-US" altLang="zh-CN" sz="4000" b="1" dirty="0">
                <a:solidFill>
                  <a:schemeClr val="tx1">
                    <a:lumMod val="75000"/>
                    <a:lumOff val="25000"/>
                  </a:schemeClr>
                </a:solidFill>
                <a:latin typeface="Calibri" panose="020F0502020204030204" charset="0"/>
                <a:ea typeface="Segoe UI" panose="020B0502040204020203" pitchFamily="34" charset="0"/>
                <a:cs typeface="Calibri" panose="020F0502020204030204" charset="0"/>
              </a:rPr>
              <a:t>CONTENT</a:t>
            </a:r>
            <a:endParaRPr kumimoji="1" lang="zh-CN" altLang="en-US" sz="4000" b="1" dirty="0">
              <a:solidFill>
                <a:schemeClr val="tx1">
                  <a:lumMod val="75000"/>
                  <a:lumOff val="25000"/>
                </a:schemeClr>
              </a:solidFill>
              <a:latin typeface="Calibri" panose="020F0502020204030204" charset="0"/>
              <a:ea typeface="Microsoft YaHei" panose="020B0503020204020204" pitchFamily="34" charset="-122"/>
              <a:cs typeface="Calibri" panose="020F0502020204030204" charset="0"/>
            </a:endParaRPr>
          </a:p>
        </p:txBody>
      </p:sp>
      <p:pic>
        <p:nvPicPr>
          <p:cNvPr id="18" name="图片 17"/>
          <p:cNvPicPr>
            <a:picLocks noChangeAspect="1"/>
          </p:cNvPicPr>
          <p:nvPr userDrawn="1"/>
        </p:nvPicPr>
        <p:blipFill>
          <a:blip r:embed="rId4"/>
          <a:stretch>
            <a:fillRect/>
          </a:stretch>
        </p:blipFill>
        <p:spPr>
          <a:xfrm>
            <a:off x="10214367" y="432000"/>
            <a:ext cx="1440000" cy="439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478056" y="269823"/>
            <a:ext cx="9736311" cy="601377"/>
          </a:xfrm>
          <a:prstGeom prst="rect">
            <a:avLst/>
          </a:prstGeom>
          <a:noFill/>
          <a:ln w="9525">
            <a:noFill/>
            <a:miter lim="800000"/>
          </a:ln>
        </p:spPr>
        <p:txBody>
          <a:bodyPr vert="horz" wrap="square" lIns="80128" tIns="40064" rIns="80128" bIns="40064" numCol="1" anchor="ctr" anchorCtr="0" compatLnSpc="1"/>
          <a:lstStyle/>
          <a:p>
            <a:pPr lvl="0"/>
            <a:r>
              <a:rPr lang="en-US" altLang="zh-CN" dirty="0"/>
              <a:t>Main Title | Subtitle</a:t>
            </a:r>
            <a:endParaRPr lang="zh-CN" altLang="en-US" dirty="0"/>
          </a:p>
        </p:txBody>
      </p:sp>
      <p:sp>
        <p:nvSpPr>
          <p:cNvPr id="6" name="文本占位符 5"/>
          <p:cNvSpPr>
            <a:spLocks noGrp="1"/>
          </p:cNvSpPr>
          <p:nvPr>
            <p:ph type="body" idx="1"/>
          </p:nvPr>
        </p:nvSpPr>
        <p:spPr>
          <a:xfrm>
            <a:off x="838200" y="1558977"/>
            <a:ext cx="10515600" cy="4617986"/>
          </a:xfrm>
          <a:prstGeom prst="rect">
            <a:avLst/>
          </a:prstGeom>
        </p:spPr>
        <p:txBody>
          <a:bodyPr vert="horz" lIns="91440" tIns="45720" rIns="91440" bIns="45720" rtlCol="0">
            <a:normAutofit/>
          </a:bodyPr>
          <a:lstStyle/>
          <a:p>
            <a:pPr lvl="0"/>
            <a:r>
              <a:rPr lang="en-US" altLang="zh-CN" dirty="0"/>
              <a:t>Text1</a:t>
            </a:r>
            <a:endParaRPr lang="zh-CN" altLang="en-US" dirty="0"/>
          </a:p>
          <a:p>
            <a:pPr lvl="1"/>
            <a:r>
              <a:rPr lang="en-US" altLang="zh-CN" dirty="0"/>
              <a:t>Text2</a:t>
            </a:r>
            <a:endParaRPr lang="zh-CN" altLang="en-US" dirty="0"/>
          </a:p>
          <a:p>
            <a:pPr lvl="2"/>
            <a:r>
              <a:rPr lang="en-US" altLang="zh-CN" dirty="0"/>
              <a:t>Text3</a:t>
            </a:r>
            <a:endParaRPr lang="zh-CN" altLang="en-US" dirty="0"/>
          </a:p>
          <a:p>
            <a:pPr lvl="3"/>
            <a:r>
              <a:rPr lang="en-US" altLang="zh-CN" dirty="0"/>
              <a:t>Text4</a:t>
            </a:r>
            <a:endParaRPr lang="zh-CN" altLang="en-US" dirty="0"/>
          </a:p>
          <a:p>
            <a:pPr lvl="4"/>
            <a:r>
              <a:rPr lang="en-US" dirty="0"/>
              <a:t>Text5</a:t>
            </a:r>
          </a:p>
        </p:txBody>
      </p:sp>
      <p:sp>
        <p:nvSpPr>
          <p:cNvPr id="7" name="矩形 6"/>
          <p:cNvSpPr/>
          <p:nvPr userDrawn="1"/>
        </p:nvSpPr>
        <p:spPr>
          <a:xfrm>
            <a:off x="832816" y="6400412"/>
            <a:ext cx="6096000" cy="276999"/>
          </a:xfrm>
          <a:prstGeom prst="rect">
            <a:avLst/>
          </a:prstGeom>
        </p:spPr>
        <p:txBody>
          <a:bodyPr>
            <a:spAutoFit/>
          </a:bodyPr>
          <a:lstStyle/>
          <a:p>
            <a:pPr marL="0" marR="0" lvl="0" indent="0" algn="l" defTabSz="802005"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FFFFFF">
                    <a:lumMod val="65000"/>
                  </a:srgbClr>
                </a:solidFill>
                <a:effectLst/>
                <a:uLnTx/>
                <a:uFillTx/>
                <a:latin typeface="Calibri" panose="020F0502020204030204" charset="0"/>
                <a:ea typeface="MS PGothic" panose="020B0600070205080204" pitchFamily="34" charset="-128"/>
                <a:cs typeface="Calibri" panose="020F0502020204030204" charset="0"/>
              </a:rPr>
              <a:t>Copyright © 2020 Dahua Technologies Co., Ltd. All rights reserved. </a:t>
            </a:r>
          </a:p>
        </p:txBody>
      </p:sp>
      <p:sp>
        <p:nvSpPr>
          <p:cNvPr id="8" name="矩形 7"/>
          <p:cNvSpPr/>
          <p:nvPr userDrawn="1"/>
        </p:nvSpPr>
        <p:spPr>
          <a:xfrm>
            <a:off x="10652774" y="6400412"/>
            <a:ext cx="70102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bg1">
                    <a:lumMod val="75000"/>
                  </a:schemeClr>
                </a:solidFill>
                <a:effectLst/>
                <a:uLnTx/>
                <a:uFillTx/>
                <a:latin typeface="Calibri" panose="020F0502020204030204" charset="0"/>
                <a:ea typeface="+mn-ea"/>
                <a:cs typeface="Calibri" panose="020F0502020204030204" charset="0"/>
              </a:rPr>
              <a:t>P</a:t>
            </a:r>
            <a:r>
              <a:rPr kumimoji="0" lang="en-US" altLang="zh-CN" sz="1200" b="0" i="0" u="none" strike="noStrike" kern="1200" cap="none" spc="0" normalizeH="0" baseline="0" noProof="0" dirty="0">
                <a:ln>
                  <a:noFill/>
                </a:ln>
                <a:solidFill>
                  <a:schemeClr val="bg1">
                    <a:lumMod val="75000"/>
                  </a:schemeClr>
                </a:solidFill>
                <a:effectLst/>
                <a:uLnTx/>
                <a:uFillTx/>
                <a:latin typeface="Calibri" panose="020F0502020204030204" charset="0"/>
                <a:ea typeface="+mn-ea"/>
                <a:cs typeface="Calibri" panose="020F0502020204030204" charset="0"/>
              </a:rPr>
              <a:t>age</a:t>
            </a:r>
            <a:r>
              <a:rPr kumimoji="0" lang="en-US" sz="1200" b="0" i="0" u="none" strike="noStrike" kern="1200" cap="none" spc="0" normalizeH="0" baseline="0" noProof="0" dirty="0">
                <a:ln>
                  <a:noFill/>
                </a:ln>
                <a:solidFill>
                  <a:schemeClr val="bg1">
                    <a:lumMod val="75000"/>
                  </a:schemeClr>
                </a:solidFill>
                <a:effectLst/>
                <a:uLnTx/>
                <a:uFillTx/>
                <a:latin typeface="Calibri" panose="020F0502020204030204" charset="0"/>
                <a:ea typeface="+mn-ea"/>
                <a:cs typeface="Calibri" panose="020F0502020204030204" charset="0"/>
              </a:rPr>
              <a:t> </a:t>
            </a:r>
            <a:fld id="{38E46D91-1C25-4675-BA00-2F0CAD77B736}" type="slidenum">
              <a:rPr kumimoji="0" lang="en-US" sz="1200" b="0" i="0" u="none" strike="noStrike" kern="1200" cap="none" spc="0" normalizeH="0" baseline="0" noProof="0" smtClean="0">
                <a:ln>
                  <a:noFill/>
                </a:ln>
                <a:solidFill>
                  <a:schemeClr val="bg1">
                    <a:lumMod val="75000"/>
                  </a:schemeClr>
                </a:solidFill>
                <a:effectLst/>
                <a:uLnTx/>
                <a:uFillTx/>
                <a:latin typeface="Calibri" panose="020F0502020204030204" charset="0"/>
                <a:ea typeface="+mn-ea"/>
                <a:cs typeface="Calibri" panose="020F0502020204030204" charset="0"/>
              </a:rPr>
              <a:t>‹#›</a:t>
            </a:fld>
            <a:endParaRPr kumimoji="0" lang="en-US" sz="1200" b="0" i="0" u="none" strike="noStrike" kern="1200" cap="none" spc="0" normalizeH="0" baseline="0" noProof="0" dirty="0">
              <a:ln>
                <a:noFill/>
              </a:ln>
              <a:solidFill>
                <a:schemeClr val="bg1">
                  <a:lumMod val="75000"/>
                </a:schemeClr>
              </a:solidFill>
              <a:effectLst/>
              <a:uLnTx/>
              <a:uFillTx/>
              <a:latin typeface="Calibri" panose="020F0502020204030204" charset="0"/>
              <a:ea typeface="+mn-ea"/>
              <a:cs typeface="Calibri" panose="020F0502020204030204" charset="0"/>
            </a:endParaRPr>
          </a:p>
        </p:txBody>
      </p:sp>
      <p:pic>
        <p:nvPicPr>
          <p:cNvPr id="9" name="图片 8"/>
          <p:cNvPicPr>
            <a:picLocks noChangeAspect="1"/>
          </p:cNvPicPr>
          <p:nvPr userDrawn="1"/>
        </p:nvPicPr>
        <p:blipFill>
          <a:blip r:embed="rId9"/>
          <a:stretch>
            <a:fillRect/>
          </a:stretch>
        </p:blipFill>
        <p:spPr>
          <a:xfrm>
            <a:off x="10214367" y="432000"/>
            <a:ext cx="1440000" cy="439200"/>
          </a:xfrm>
          <a:prstGeom prst="rect">
            <a:avLst/>
          </a:prstGeom>
        </p:spPr>
      </p:pic>
      <p:sp>
        <p:nvSpPr>
          <p:cNvPr id="3" name="GSEDS_d46a6755_4387e4a2_1_7"/>
          <p:cNvSpPr txBox="1">
            <a:spLocks noChangeAspect="1"/>
          </p:cNvSpPr>
          <p:nvPr userDrawn="1"/>
        </p:nvSpPr>
        <p:spPr bwMode="auto">
          <a:xfrm rot="18900000">
            <a:off x="2147836" y="3009194"/>
            <a:ext cx="7896327" cy="839612"/>
          </a:xfrm>
          <a:prstGeom prst="rect">
            <a:avLst/>
          </a:prstGeom>
          <a:noFill/>
          <a:ln w="9525">
            <a:noFill/>
            <a:miter lim="800000"/>
          </a:ln>
        </p:spPr>
        <p:txBody>
          <a:bodyPr vert="horz" wrap="none" lIns="99980" tIns="49986" rIns="99980" bIns="49986" rtlCol="0" anchor="ctr" anchorCtr="1">
            <a:spAutoFit/>
          </a:bodyPr>
          <a:lstStyle/>
          <a:p>
            <a:pPr algn="ctr" defTabSz="1001395" eaLnBrk="0" hangingPunct="0"/>
            <a:r>
              <a:rPr kumimoji="0" lang="en-GB" sz="4800" b="0" i="0" u="none" normalizeH="0" smtClean="0">
                <a:solidFill>
                  <a:srgbClr val="808080">
                    <a:alpha val="3137"/>
                  </a:srgbClr>
                </a:solidFill>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45157  da hua  2023-02-13</a:t>
            </a:r>
            <a:endParaRPr kumimoji="0" lang="en-GB" sz="4800" b="0" i="0" u="none" normalizeH="0" dirty="0" smtClean="0">
              <a:solidFill>
                <a:srgbClr val="808080">
                  <a:alpha val="3137"/>
                </a:srgbClr>
              </a:solidFill>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802005" rtl="0" eaLnBrk="0" fontAlgn="base" hangingPunct="0">
        <a:spcBef>
          <a:spcPct val="0"/>
        </a:spcBef>
        <a:spcAft>
          <a:spcPct val="0"/>
        </a:spcAft>
        <a:defRPr sz="3200" b="1" baseline="0">
          <a:solidFill>
            <a:schemeClr val="tx1">
              <a:lumMod val="75000"/>
              <a:lumOff val="25000"/>
            </a:schemeClr>
          </a:solidFill>
          <a:latin typeface="Calibri" panose="020F0502020204030204" charset="0"/>
          <a:ea typeface="+mj-ea"/>
          <a:cs typeface="Calibri" panose="020F0502020204030204" charset="0"/>
        </a:defRPr>
      </a:lvl1pPr>
      <a:lvl2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2pPr>
      <a:lvl3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3pPr>
      <a:lvl4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4pPr>
      <a:lvl5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5pPr>
      <a:lvl6pPr marL="4572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6pPr>
      <a:lvl7pPr marL="9144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7pPr>
      <a:lvl8pPr marL="13716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8pPr>
      <a:lvl9pPr marL="18288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9pPr>
    </p:titleStyle>
    <p:bodyStyle>
      <a:lvl1pPr marL="301625" indent="-301625" algn="l" defTabSz="802005" rtl="0" eaLnBrk="0" fontAlgn="base" hangingPunct="0">
        <a:lnSpc>
          <a:spcPct val="140000"/>
        </a:lnSpc>
        <a:spcBef>
          <a:spcPct val="30000"/>
        </a:spcBef>
        <a:spcAft>
          <a:spcPct val="0"/>
        </a:spcAft>
        <a:buClr>
          <a:srgbClr val="808080"/>
        </a:buClr>
        <a:buSzPct val="60000"/>
        <a:buFont typeface="Wingdings" panose="05000000000000000000" pitchFamily="2" charset="2"/>
        <a:buChar char="l"/>
        <a:defRPr sz="1800" baseline="0">
          <a:solidFill>
            <a:schemeClr val="tx1"/>
          </a:solidFill>
          <a:latin typeface="Calibri" panose="020F0502020204030204" charset="0"/>
          <a:ea typeface="Microsoft YaHei" panose="020B0503020204020204" pitchFamily="34" charset="-122"/>
          <a:cs typeface="Calibri" panose="020F0502020204030204" charset="0"/>
        </a:defRPr>
      </a:lvl1pPr>
      <a:lvl2pPr marL="654050" indent="-252730" algn="l" defTabSz="802005" rtl="0" eaLnBrk="0" fontAlgn="base" hangingPunct="0">
        <a:lnSpc>
          <a:spcPct val="140000"/>
        </a:lnSpc>
        <a:spcBef>
          <a:spcPct val="30000"/>
        </a:spcBef>
        <a:spcAft>
          <a:spcPct val="0"/>
        </a:spcAft>
        <a:buClr>
          <a:schemeClr val="tx1"/>
        </a:buClr>
        <a:buSzPct val="50000"/>
        <a:buFont typeface="Wingdings" panose="05000000000000000000" pitchFamily="2" charset="2"/>
        <a:buChar char="p"/>
        <a:defRPr sz="1600" baseline="0">
          <a:solidFill>
            <a:schemeClr val="tx1"/>
          </a:solidFill>
          <a:latin typeface="Calibri" panose="020F0502020204030204" charset="0"/>
          <a:ea typeface="Microsoft YaHei" panose="020B0503020204020204" pitchFamily="34" charset="-122"/>
          <a:cs typeface="Calibri" panose="020F0502020204030204" charset="0"/>
        </a:defRPr>
      </a:lvl2pPr>
      <a:lvl3pPr marL="1003300" indent="-201930" algn="l" defTabSz="802005" rtl="0" eaLnBrk="0" fontAlgn="base" hangingPunct="0">
        <a:lnSpc>
          <a:spcPct val="140000"/>
        </a:lnSpc>
        <a:spcBef>
          <a:spcPct val="30000"/>
        </a:spcBef>
        <a:spcAft>
          <a:spcPct val="0"/>
        </a:spcAft>
        <a:buSzPct val="50000"/>
        <a:buFont typeface="Wingdings" panose="05000000000000000000" pitchFamily="2" charset="2"/>
        <a:buChar char="n"/>
        <a:defRPr sz="1400" baseline="0">
          <a:solidFill>
            <a:schemeClr val="tx1"/>
          </a:solidFill>
          <a:latin typeface="Calibri" panose="020F0502020204030204" charset="0"/>
          <a:ea typeface="Microsoft YaHei" panose="020B0503020204020204" pitchFamily="34" charset="-122"/>
          <a:cs typeface="Calibri" panose="020F0502020204030204" charset="0"/>
        </a:defRPr>
      </a:lvl3pPr>
      <a:lvl4pPr marL="1400175" indent="-198755" algn="l" defTabSz="802005" rtl="0" eaLnBrk="0" fontAlgn="base" hangingPunct="0">
        <a:lnSpc>
          <a:spcPct val="140000"/>
        </a:lnSpc>
        <a:spcBef>
          <a:spcPct val="30000"/>
        </a:spcBef>
        <a:spcAft>
          <a:spcPct val="0"/>
        </a:spcAft>
        <a:buChar char="–"/>
        <a:defRPr sz="1200" baseline="0">
          <a:solidFill>
            <a:schemeClr val="tx1"/>
          </a:solidFill>
          <a:latin typeface="Calibri" panose="020F0502020204030204" charset="0"/>
          <a:ea typeface="Microsoft YaHei" panose="020B0503020204020204" pitchFamily="34" charset="-122"/>
          <a:cs typeface="Calibri" panose="020F0502020204030204" charset="0"/>
        </a:defRPr>
      </a:lvl4pPr>
      <a:lvl5pPr marL="1802130" indent="-201930" algn="l" defTabSz="802005" rtl="0" eaLnBrk="0" fontAlgn="base" hangingPunct="0">
        <a:lnSpc>
          <a:spcPct val="140000"/>
        </a:lnSpc>
        <a:spcBef>
          <a:spcPct val="30000"/>
        </a:spcBef>
        <a:spcAft>
          <a:spcPct val="0"/>
        </a:spcAft>
        <a:buFont typeface="FrutigerNext LT Medium" pitchFamily="34" charset="0"/>
        <a:buChar char="~"/>
        <a:defRPr sz="1200" baseline="0">
          <a:solidFill>
            <a:schemeClr val="tx1"/>
          </a:solidFill>
          <a:latin typeface="Calibri" panose="020F0502020204030204" charset="0"/>
          <a:ea typeface="Microsoft YaHei" panose="020B0503020204020204" pitchFamily="34" charset="-122"/>
          <a:cs typeface="Calibri" panose="020F0502020204030204" charset="0"/>
        </a:defRPr>
      </a:lvl5pPr>
      <a:lvl6pPr marL="22593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5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7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930" indent="-201930" algn="l" defTabSz="802005"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5.png"/><Relationship Id="rId11" Type="http://schemas.openxmlformats.org/officeDocument/2006/relationships/image" Target="../media/image69.png"/><Relationship Id="rId5" Type="http://schemas.microsoft.com/office/2007/relationships/hdphoto" Target="../media/hdphoto1.wdp"/><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6.png"/><Relationship Id="rId5" Type="http://schemas.microsoft.com/office/2007/relationships/hdphoto" Target="../media/hdphoto1.wdp"/><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83.png"/></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6.png"/></Relationships>
</file>

<file path=ppt/slides/_rels/slide2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99.png"/><Relationship Id="rId4" Type="http://schemas.openxmlformats.org/officeDocument/2006/relationships/image" Target="../media/image98.pn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08.png"/><Relationship Id="rId4" Type="http://schemas.openxmlformats.org/officeDocument/2006/relationships/image" Target="../media/image10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13.png"/><Relationship Id="rId4" Type="http://schemas.openxmlformats.org/officeDocument/2006/relationships/image" Target="../media/image1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16.png"/><Relationship Id="rId4" Type="http://schemas.openxmlformats.org/officeDocument/2006/relationships/image" Target="../media/image115.png"/></Relationships>
</file>

<file path=ppt/slides/_rels/slide3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20.jpeg"/><Relationship Id="rId4" Type="http://schemas.openxmlformats.org/officeDocument/2006/relationships/image" Target="../media/image1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23.jpeg"/><Relationship Id="rId4" Type="http://schemas.openxmlformats.org/officeDocument/2006/relationships/image" Target="../media/image122.jpeg"/></Relationships>
</file>

<file path=ppt/slides/_rels/slide3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27.png"/><Relationship Id="rId4" Type="http://schemas.openxmlformats.org/officeDocument/2006/relationships/image" Target="../media/image126.png"/></Relationships>
</file>

<file path=ppt/slides/_rels/slide3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132.png"/><Relationship Id="rId4" Type="http://schemas.openxmlformats.org/officeDocument/2006/relationships/image" Target="../media/image131.png"/></Relationships>
</file>

<file path=ppt/slides/_rels/slide4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34.png"/></Relationships>
</file>

<file path=ppt/slides/_rels/slide42.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38.jpeg"/><Relationship Id="rId5" Type="http://schemas.openxmlformats.org/officeDocument/2006/relationships/image" Target="../media/image137.jpeg"/><Relationship Id="rId4" Type="http://schemas.openxmlformats.org/officeDocument/2006/relationships/image" Target="../media/image136.jpeg"/></Relationships>
</file>

<file path=ppt/slides/_rels/slide4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140.jpeg"/><Relationship Id="rId4" Type="http://schemas.openxmlformats.org/officeDocument/2006/relationships/image" Target="../media/image139.jpeg"/></Relationships>
</file>

<file path=ppt/slides/_rels/slide44.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42.jpeg"/></Relationships>
</file>

<file path=ppt/slides/_rels/slide45.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44.jpeg"/></Relationships>
</file>

<file path=ppt/slides/_rels/slide4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6.png"/></Relationships>
</file>

<file path=ppt/slides/_rels/slide4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150.png"/><Relationship Id="rId4" Type="http://schemas.openxmlformats.org/officeDocument/2006/relationships/image" Target="../media/image149.png"/></Relationships>
</file>

<file path=ppt/slides/_rels/slide4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hyperlink" Target="https://support2.dahuasecurity.com/en" TargetMode="External"/><Relationship Id="rId3" Type="http://schemas.openxmlformats.org/officeDocument/2006/relationships/hyperlink" Target="https://gks1.dahuasecurity.com/de/list/30647?pagesize=30" TargetMode="External"/><Relationship Id="rId7" Type="http://schemas.openxmlformats.org/officeDocument/2006/relationships/hyperlink" Target="https://gks1.dahuasecurity.com/de/list/13184?pagesize=30"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s://gks1.dahuasecurity.com/de/list/59797?pagesize=30" TargetMode="External"/><Relationship Id="rId5" Type="http://schemas.openxmlformats.org/officeDocument/2006/relationships/hyperlink" Target="https://gks1.dahuasecurity.com/de/list/13179?pagesize=30" TargetMode="External"/><Relationship Id="rId4" Type="http://schemas.openxmlformats.org/officeDocument/2006/relationships/hyperlink" Target="https://gks1.dahuasecurity.com/de/list/13189?pagesize=30" TargetMode="External"/><Relationship Id="rId9" Type="http://schemas.openxmlformats.org/officeDocument/2006/relationships/image" Target="../media/image1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0.png"/><Relationship Id="rId1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21.png"/><Relationship Id="rId17" Type="http://schemas.openxmlformats.org/officeDocument/2006/relationships/image" Target="../media/image34.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1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9.xml"/><Relationship Id="rId16"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Revision Record</a:t>
            </a:r>
          </a:p>
        </p:txBody>
      </p:sp>
      <p:sp>
        <p:nvSpPr>
          <p:cNvPr id="7" name="文本占位符 6"/>
          <p:cNvSpPr>
            <a:spLocks noGrp="1"/>
          </p:cNvSpPr>
          <p:nvPr>
            <p:ph type="body" sz="quarter" idx="17"/>
          </p:nvPr>
        </p:nvSpPr>
        <p:spPr/>
        <p:txBody>
          <a:bodyPr>
            <a:normAutofit fontScale="77500" lnSpcReduction="20000"/>
          </a:bodyPr>
          <a:lstStyle/>
          <a:p>
            <a:r>
              <a:rPr lang="en-US" altLang="zh-CN" dirty="0"/>
              <a:t>Wireless Gateway Introduction and Configuration</a:t>
            </a:r>
            <a:endParaRPr lang="zh-CN" altLang="zh-CN" dirty="0"/>
          </a:p>
        </p:txBody>
      </p:sp>
      <p:sp>
        <p:nvSpPr>
          <p:cNvPr id="8" name="文本占位符 7"/>
          <p:cNvSpPr>
            <a:spLocks noGrp="1"/>
          </p:cNvSpPr>
          <p:nvPr>
            <p:ph type="body" sz="quarter" idx="18"/>
          </p:nvPr>
        </p:nvSpPr>
        <p:spPr/>
        <p:txBody>
          <a:bodyPr>
            <a:normAutofit fontScale="92500"/>
          </a:bodyPr>
          <a:lstStyle/>
          <a:p>
            <a:r>
              <a:rPr lang="en-US" dirty="0" smtClean="0"/>
              <a:t>Wireless Gateway</a:t>
            </a:r>
            <a:endParaRPr lang="en-US" dirty="0"/>
          </a:p>
        </p:txBody>
      </p:sp>
      <p:sp>
        <p:nvSpPr>
          <p:cNvPr id="9" name="文本占位符 8"/>
          <p:cNvSpPr>
            <a:spLocks noGrp="1"/>
          </p:cNvSpPr>
          <p:nvPr>
            <p:ph type="body" sz="quarter" idx="19"/>
          </p:nvPr>
        </p:nvSpPr>
        <p:spPr/>
        <p:txBody>
          <a:bodyPr/>
          <a:lstStyle/>
          <a:p>
            <a:r>
              <a:rPr lang="en-US" dirty="0"/>
              <a:t>2</a:t>
            </a:r>
            <a:r>
              <a:rPr lang="en-US" dirty="0" smtClean="0"/>
              <a:t>.0</a:t>
            </a:r>
            <a:endParaRPr lang="en-US" dirty="0"/>
          </a:p>
        </p:txBody>
      </p:sp>
      <p:sp>
        <p:nvSpPr>
          <p:cNvPr id="11" name="文本占位符 10"/>
          <p:cNvSpPr>
            <a:spLocks noGrp="1"/>
          </p:cNvSpPr>
          <p:nvPr>
            <p:ph type="body" sz="quarter" idx="20"/>
          </p:nvPr>
        </p:nvSpPr>
        <p:spPr/>
        <p:txBody>
          <a:bodyPr/>
          <a:lstStyle/>
          <a:p>
            <a:r>
              <a:rPr lang="en-US" dirty="0"/>
              <a:t>2</a:t>
            </a:r>
            <a:r>
              <a:rPr lang="en-US" dirty="0" smtClean="0"/>
              <a:t>.0</a:t>
            </a:r>
            <a:endParaRPr lang="en-US" dirty="0"/>
          </a:p>
        </p:txBody>
      </p:sp>
      <p:sp>
        <p:nvSpPr>
          <p:cNvPr id="3" name="文本占位符 2"/>
          <p:cNvSpPr>
            <a:spLocks noGrp="1"/>
          </p:cNvSpPr>
          <p:nvPr>
            <p:ph type="body" sz="quarter" idx="13"/>
          </p:nvPr>
        </p:nvSpPr>
        <p:spPr/>
        <p:txBody>
          <a:bodyPr/>
          <a:lstStyle/>
          <a:p>
            <a:r>
              <a:rPr lang="en-US" dirty="0"/>
              <a:t>J</a:t>
            </a:r>
            <a:r>
              <a:rPr lang="en-US" altLang="zh-CN" dirty="0"/>
              <a:t>asmine Fu</a:t>
            </a:r>
            <a:r>
              <a:rPr lang="en-US" dirty="0"/>
              <a:t>/45157</a:t>
            </a:r>
          </a:p>
        </p:txBody>
      </p:sp>
      <p:sp>
        <p:nvSpPr>
          <p:cNvPr id="4" name="文本占位符 3"/>
          <p:cNvSpPr>
            <a:spLocks noGrp="1"/>
          </p:cNvSpPr>
          <p:nvPr>
            <p:ph type="body" sz="quarter" idx="14"/>
          </p:nvPr>
        </p:nvSpPr>
        <p:spPr/>
        <p:txBody>
          <a:bodyPr/>
          <a:lstStyle/>
          <a:p>
            <a:r>
              <a:rPr lang="en-US" dirty="0"/>
              <a:t>2022.3.24</a:t>
            </a:r>
          </a:p>
        </p:txBody>
      </p:sp>
      <p:sp>
        <p:nvSpPr>
          <p:cNvPr id="5" name="文本占位符 4"/>
          <p:cNvSpPr>
            <a:spLocks noGrp="1"/>
          </p:cNvSpPr>
          <p:nvPr>
            <p:ph type="body" sz="quarter" idx="15"/>
          </p:nvPr>
        </p:nvSpPr>
        <p:spPr/>
        <p:txBody>
          <a:bodyPr/>
          <a:lstStyle/>
          <a:p>
            <a:endParaRPr lang="en-US" dirty="0"/>
          </a:p>
        </p:txBody>
      </p:sp>
      <p:sp>
        <p:nvSpPr>
          <p:cNvPr id="6" name="文本占位符 5"/>
          <p:cNvSpPr>
            <a:spLocks noGrp="1"/>
          </p:cNvSpPr>
          <p:nvPr>
            <p:ph type="body" sz="quarter" idx="16"/>
          </p:nvPr>
        </p:nvSpPr>
        <p:spPr/>
        <p:txBody>
          <a:bodyPr/>
          <a:lstStyle/>
          <a:p>
            <a:endParaRPr lang="en-US" dirty="0"/>
          </a:p>
        </p:txBody>
      </p:sp>
      <p:sp>
        <p:nvSpPr>
          <p:cNvPr id="10" name="矩形 9"/>
          <p:cNvSpPr/>
          <p:nvPr/>
        </p:nvSpPr>
        <p:spPr>
          <a:xfrm>
            <a:off x="1557404" y="4218000"/>
            <a:ext cx="1696298"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J</a:t>
            </a:r>
            <a:r>
              <a:rPr lang="en-US" altLang="zh-CN" sz="1600" dirty="0">
                <a:latin typeface="Calibri" panose="020F0502020204030204" pitchFamily="34" charset="0"/>
                <a:cs typeface="Calibri" panose="020F0502020204030204" pitchFamily="34" charset="0"/>
              </a:rPr>
              <a:t>asmine Fu</a:t>
            </a:r>
            <a:r>
              <a:rPr lang="en-US" sz="1600" dirty="0">
                <a:latin typeface="Calibri" panose="020F0502020204030204" pitchFamily="34" charset="0"/>
                <a:cs typeface="Calibri" panose="020F0502020204030204" pitchFamily="34" charset="0"/>
              </a:rPr>
              <a:t>/45157</a:t>
            </a:r>
          </a:p>
        </p:txBody>
      </p:sp>
      <p:sp>
        <p:nvSpPr>
          <p:cNvPr id="13" name="矩形 12"/>
          <p:cNvSpPr/>
          <p:nvPr/>
        </p:nvSpPr>
        <p:spPr>
          <a:xfrm>
            <a:off x="4497887" y="4228067"/>
            <a:ext cx="1159292" cy="338554"/>
          </a:xfrm>
          <a:prstGeom prst="rect">
            <a:avLst/>
          </a:prstGeom>
        </p:spPr>
        <p:txBody>
          <a:bodyPr wrap="none">
            <a:spAutoFit/>
          </a:bodyPr>
          <a:lstStyle/>
          <a:p>
            <a:r>
              <a:rPr lang="en-US" sz="1600" dirty="0" smtClean="0">
                <a:latin typeface="Calibri" panose="020F0502020204030204" pitchFamily="34" charset="0"/>
                <a:cs typeface="Calibri" panose="020F0502020204030204" pitchFamily="34" charset="0"/>
              </a:rPr>
              <a:t>2022.11.25</a:t>
            </a:r>
            <a:endParaRPr lang="en-US" sz="16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9221" y="490023"/>
            <a:ext cx="7713662" cy="651272"/>
          </a:xfrm>
        </p:spPr>
        <p:txBody>
          <a:bodyPr/>
          <a:lstStyle/>
          <a:p>
            <a:r>
              <a:rPr lang="en-US" altLang="zh-CN" dirty="0">
                <a:latin typeface="Calibri" panose="020F0502020204030204" pitchFamily="34" charset="0"/>
                <a:cs typeface="Calibri" panose="020F0502020204030204" pitchFamily="34" charset="0"/>
              </a:rPr>
              <a:t>Application | Solution</a:t>
            </a:r>
            <a:endParaRPr lang="zh-CN" altLang="en-US" dirty="0">
              <a:latin typeface="Calibri" panose="020F0502020204030204" pitchFamily="34" charset="0"/>
              <a:cs typeface="Calibri" panose="020F0502020204030204" pitchFamily="34" charset="0"/>
            </a:endParaRPr>
          </a:p>
        </p:txBody>
      </p:sp>
      <p:sp>
        <p:nvSpPr>
          <p:cNvPr id="3" name="矩形 2"/>
          <p:cNvSpPr/>
          <p:nvPr/>
        </p:nvSpPr>
        <p:spPr bwMode="auto">
          <a:xfrm>
            <a:off x="999028" y="1436506"/>
            <a:ext cx="1022910" cy="176861"/>
          </a:xfrm>
          <a:prstGeom prst="rect">
            <a:avLst/>
          </a:prstGeom>
          <a:solidFill>
            <a:srgbClr val="1A7FD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noAutofit/>
          </a:bodyPr>
          <a:lstStyle/>
          <a:p>
            <a:pPr algn="ctr" defTabSz="699135" fontAlgn="base">
              <a:lnSpc>
                <a:spcPct val="90000"/>
              </a:lnSpc>
              <a:spcBef>
                <a:spcPct val="0"/>
              </a:spcBef>
              <a:spcAft>
                <a:spcPct val="0"/>
              </a:spcAft>
              <a:defRPr/>
            </a:pPr>
            <a:r>
              <a:rPr lang="en-US" altLang="zh-CN" sz="1200" b="1" dirty="0">
                <a:solidFill>
                  <a:prstClr val="white"/>
                </a:solidFill>
                <a:latin typeface="Calibri" panose="020F0502020204030204" pitchFamily="34" charset="0"/>
                <a:ea typeface="Segoe UI" panose="020B0502040204020203" pitchFamily="34" charset="0"/>
                <a:cs typeface="Calibri" panose="020F0502020204030204" pitchFamily="34" charset="0"/>
              </a:rPr>
              <a:t>Highlight</a:t>
            </a:r>
          </a:p>
        </p:txBody>
      </p:sp>
      <p:sp>
        <p:nvSpPr>
          <p:cNvPr id="4" name="矩形 3"/>
          <p:cNvSpPr/>
          <p:nvPr/>
        </p:nvSpPr>
        <p:spPr>
          <a:xfrm>
            <a:off x="999028" y="1742325"/>
            <a:ext cx="8494107" cy="435090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630" indent="-214630" defTabSz="685800">
              <a:lnSpc>
                <a:spcPts val="1500"/>
              </a:lnSpc>
              <a:spcAft>
                <a:spcPts val="450"/>
              </a:spcAft>
              <a:buFont typeface="Wingdings" panose="05000000000000000000" pitchFamily="2" charset="2"/>
              <a:buChar char="n"/>
              <a:defRPr/>
            </a:pPr>
            <a:r>
              <a:rPr sz="11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It meets the EN50131 Grade 2 certification standard, and is more friendly to European operating customers (products with EN certification will be subsidized by the government after installation).</a:t>
            </a:r>
          </a:p>
          <a:p>
            <a:pPr marL="214630" indent="-214630" defTabSz="685800">
              <a:lnSpc>
                <a:spcPts val="1500"/>
              </a:lnSpc>
              <a:spcAft>
                <a:spcPts val="450"/>
              </a:spcAft>
              <a:buFont typeface="Wingdings" panose="05000000000000000000" pitchFamily="2" charset="2"/>
              <a:buChar char="n"/>
              <a:defRPr/>
            </a:pPr>
            <a:r>
              <a:rPr sz="11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It supports the general interface protocol SIA DC-09 in the alarm industry and is more convenient to interface with the </a:t>
            </a:r>
            <a:r>
              <a:rPr sz="1100" dirty="0" smtClean="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third </a:t>
            </a:r>
            <a:r>
              <a:rPr sz="11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platform (ARC).</a:t>
            </a:r>
          </a:p>
          <a:p>
            <a:pPr marL="214630" indent="-214630" defTabSz="685800">
              <a:lnSpc>
                <a:spcPts val="1500"/>
              </a:lnSpc>
              <a:spcAft>
                <a:spcPts val="450"/>
              </a:spcAft>
              <a:buFont typeface="Wingdings" panose="05000000000000000000" pitchFamily="2" charset="2"/>
              <a:buChar char="n"/>
              <a:defRPr/>
            </a:pPr>
            <a:r>
              <a:rPr sz="11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Based on 433MHz and 868MHz wireless communication, it can reduce the wire material and labor cost of installation construction (reduce the installation threshold, and some countries have qualification requirements for weak current construction personnel), and improve the installation efficiency.</a:t>
            </a:r>
          </a:p>
          <a:p>
            <a:pPr marL="214630" indent="-214630" defTabSz="685800">
              <a:lnSpc>
                <a:spcPts val="1500"/>
              </a:lnSpc>
              <a:spcAft>
                <a:spcPts val="450"/>
              </a:spcAft>
              <a:buFont typeface="Wingdings" panose="05000000000000000000" pitchFamily="2" charset="2"/>
              <a:buChar char="n"/>
              <a:defRPr/>
            </a:pPr>
            <a:r>
              <a:rPr sz="11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The two-way communication mechanism is used between the gateway and peripherals. With cloud services, wireless devices can be remotely managed, configured, and operated on mobile apps, and the device status can be viewed. Cloud upgrades can be performed on all devices (few friends support cloud services, and they can only remotely upgrade the host at present), greatly reducing the operation and maintenance costs of alarm operation service companies.</a:t>
            </a:r>
          </a:p>
          <a:p>
            <a:pPr marL="214630" indent="-214630" defTabSz="685800">
              <a:lnSpc>
                <a:spcPts val="1500"/>
              </a:lnSpc>
              <a:spcAft>
                <a:spcPts val="450"/>
              </a:spcAft>
              <a:buFont typeface="Wingdings" panose="05000000000000000000" pitchFamily="2" charset="2"/>
              <a:buChar char="n"/>
              <a:defRPr/>
            </a:pPr>
            <a:r>
              <a:rPr sz="11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DMSS and COS Pro, mobile phone apps with good usability for end users and installers/service providers respectively, meet the end users' desire to control the security system, and improve the efficiency of installers/service providers in the early stage of equipment installation and configuration and in the later stage of providing alarm operation services.</a:t>
            </a:r>
          </a:p>
          <a:p>
            <a:pPr marL="214630" indent="-214630" defTabSz="685800">
              <a:lnSpc>
                <a:spcPts val="1500"/>
              </a:lnSpc>
              <a:spcAft>
                <a:spcPts val="450"/>
              </a:spcAft>
              <a:buFont typeface="Wingdings" panose="05000000000000000000" pitchFamily="2" charset="2"/>
              <a:buChar char="n"/>
              <a:defRPr/>
            </a:pPr>
            <a:r>
              <a:rPr sz="11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2G and 4G versions respectively support GPRS and 4G/3G/GPRS networking, realize redundant backup in networking mode, improve security, and support SMS and telephone alarm.</a:t>
            </a:r>
          </a:p>
          <a:p>
            <a:pPr marL="214630" indent="-214630" defTabSz="685800">
              <a:lnSpc>
                <a:spcPts val="1500"/>
              </a:lnSpc>
              <a:spcAft>
                <a:spcPts val="450"/>
              </a:spcAft>
              <a:buFont typeface="Wingdings" panose="05000000000000000000" pitchFamily="2" charset="2"/>
              <a:buChar char="n"/>
              <a:defRPr/>
            </a:pPr>
            <a:r>
              <a:rPr sz="11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It supports the interconnection and interworking applications with NVR and Android VTH, and solves the problems of linkage failure, linkage difficulty, linkage expensive, and poor linkage application experience between multiple security subsystems. It is our competitive edge against traditional alarm manufacturers.</a:t>
            </a:r>
          </a:p>
        </p:txBody>
      </p:sp>
    </p:spTree>
    <p:extLst>
      <p:ext uri="{BB962C8B-B14F-4D97-AF65-F5344CB8AC3E}">
        <p14:creationId xmlns:p14="http://schemas.microsoft.com/office/powerpoint/2010/main" val="367476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287" y="488512"/>
            <a:ext cx="7713662" cy="651272"/>
          </a:xfrm>
        </p:spPr>
        <p:txBody>
          <a:bodyPr/>
          <a:lstStyle/>
          <a:p>
            <a:r>
              <a:rPr lang="en-US" altLang="zh-CN" sz="4000" dirty="0" smtClean="0">
                <a:latin typeface="Calibri" panose="020F0502020204030204" pitchFamily="34" charset="0"/>
                <a:cs typeface="Calibri" panose="020F0502020204030204" pitchFamily="34" charset="0"/>
              </a:rPr>
              <a:t>Application | Connecting NVR</a:t>
            </a:r>
            <a:endParaRPr lang="zh-CN" altLang="en-US" sz="4000" dirty="0">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7615" t="17499" r="27388" b="18756"/>
          <a:stretch>
            <a:fillRect/>
          </a:stretch>
        </p:blipFill>
        <p:spPr>
          <a:xfrm>
            <a:off x="1656211" y="3069094"/>
            <a:ext cx="924911" cy="873527"/>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backgroundRemoval t="667" b="90000" l="10000" r="96833">
                        <a14:foregroundMark x1="29000" y1="2444" x2="29167" y2="66000"/>
                        <a14:foregroundMark x1="54667" y1="2889" x2="55500" y2="56667"/>
                        <a14:foregroundMark x1="54000" y1="27111" x2="54000" y2="42667"/>
                        <a14:foregroundMark x1="28000" y1="28000" x2="28167" y2="35556"/>
                        <a14:foregroundMark x1="28167" y1="15778" x2="28167" y2="24889"/>
                        <a14:foregroundMark x1="29000" y1="71556" x2="48167" y2="67333"/>
                        <a14:foregroundMark x1="49333" y1="64222" x2="71167" y2="66667"/>
                        <a14:foregroundMark x1="66500" y1="71556" x2="79333" y2="73778"/>
                      </a14:backgroundRemoval>
                    </a14:imgEffect>
                  </a14:imgLayer>
                </a14:imgProps>
              </a:ext>
              <a:ext uri="{28A0092B-C50C-407E-A947-70E740481C1C}">
                <a14:useLocalDpi xmlns:a14="http://schemas.microsoft.com/office/drawing/2010/main" val="0"/>
              </a:ext>
            </a:extLst>
          </a:blip>
          <a:stretch>
            <a:fillRect/>
          </a:stretch>
        </p:blipFill>
        <p:spPr>
          <a:xfrm>
            <a:off x="3791225" y="2771519"/>
            <a:ext cx="1360397" cy="1020299"/>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l="9388" t="42079" r="9485" b="42034"/>
          <a:stretch>
            <a:fillRect/>
          </a:stretch>
        </p:blipFill>
        <p:spPr>
          <a:xfrm>
            <a:off x="6407996" y="3303358"/>
            <a:ext cx="1515234" cy="324000"/>
          </a:xfrm>
          <a:prstGeom prst="rect">
            <a:avLst/>
          </a:prstGeom>
        </p:spPr>
      </p:pic>
      <p:pic>
        <p:nvPicPr>
          <p:cNvPr id="6" name="图片 5"/>
          <p:cNvPicPr>
            <a:picLocks noChangeAspect="1"/>
          </p:cNvPicPr>
          <p:nvPr/>
        </p:nvPicPr>
        <p:blipFill>
          <a:blip r:embed="rId7" cstate="print">
            <a:extLst>
              <a:ext uri="{BEBA8EAE-BF5A-486C-A8C5-ECC9F3942E4B}">
                <a14:imgProps xmlns:a14="http://schemas.microsoft.com/office/drawing/2010/main">
                  <a14:imgLayer r:embed="rId8">
                    <a14:imgEffect>
                      <a14:backgroundRemoval t="4388" b="95612" l="8800" r="95800"/>
                    </a14:imgEffect>
                  </a14:imgLayer>
                </a14:imgProps>
              </a:ext>
              <a:ext uri="{28A0092B-C50C-407E-A947-70E740481C1C}">
                <a14:useLocalDpi xmlns:a14="http://schemas.microsoft.com/office/drawing/2010/main" val="0"/>
              </a:ext>
            </a:extLst>
          </a:blip>
          <a:stretch>
            <a:fillRect/>
          </a:stretch>
        </p:blipFill>
        <p:spPr>
          <a:xfrm>
            <a:off x="6705569" y="2011348"/>
            <a:ext cx="521997" cy="452049"/>
          </a:xfrm>
          <a:prstGeom prst="rect">
            <a:avLst/>
          </a:prstGeom>
        </p:spPr>
      </p:pic>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l="40431" t="25686" r="35097" b="20558"/>
          <a:stretch>
            <a:fillRect/>
          </a:stretch>
        </p:blipFill>
        <p:spPr>
          <a:xfrm>
            <a:off x="1006422" y="1772599"/>
            <a:ext cx="296894" cy="405000"/>
          </a:xfrm>
          <a:prstGeom prst="rect">
            <a:avLst/>
          </a:prstGeom>
        </p:spPr>
      </p:pic>
      <p:pic>
        <p:nvPicPr>
          <p:cNvPr id="8" name="图片 7"/>
          <p:cNvPicPr>
            <a:picLocks noChangeAspect="1"/>
          </p:cNvPicPr>
          <p:nvPr/>
        </p:nvPicPr>
        <p:blipFill rotWithShape="1">
          <a:blip r:embed="rId10" cstate="print">
            <a:extLst>
              <a:ext uri="{28A0092B-C50C-407E-A947-70E740481C1C}">
                <a14:useLocalDpi xmlns:a14="http://schemas.microsoft.com/office/drawing/2010/main" val="0"/>
              </a:ext>
            </a:extLst>
          </a:blip>
          <a:srcRect l="38000" t="16814" r="36464" b="15509"/>
          <a:stretch>
            <a:fillRect/>
          </a:stretch>
        </p:blipFill>
        <p:spPr>
          <a:xfrm>
            <a:off x="1938212" y="1583599"/>
            <a:ext cx="360910" cy="594000"/>
          </a:xfrm>
          <a:prstGeom prst="rect">
            <a:avLst/>
          </a:prstGeom>
        </p:spPr>
      </p:pic>
      <p:cxnSp>
        <p:nvCxnSpPr>
          <p:cNvPr id="9" name="直接连接符 8"/>
          <p:cNvCxnSpPr/>
          <p:nvPr/>
        </p:nvCxnSpPr>
        <p:spPr>
          <a:xfrm>
            <a:off x="2639011" y="3513193"/>
            <a:ext cx="1350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003093" y="3505858"/>
            <a:ext cx="1350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940229" y="2497823"/>
            <a:ext cx="0" cy="81000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11" cstate="print">
            <a:extLst>
              <a:ext uri="{28A0092B-C50C-407E-A947-70E740481C1C}">
                <a14:useLocalDpi xmlns:a14="http://schemas.microsoft.com/office/drawing/2010/main" val="0"/>
              </a:ext>
            </a:extLst>
          </a:blip>
          <a:srcRect l="29556" t="13223" r="26373" b="22398"/>
          <a:stretch>
            <a:fillRect/>
          </a:stretch>
        </p:blipFill>
        <p:spPr>
          <a:xfrm>
            <a:off x="2937038" y="1232599"/>
            <a:ext cx="956668" cy="945000"/>
          </a:xfrm>
          <a:prstGeom prst="rect">
            <a:avLst/>
          </a:prstGeom>
        </p:spPr>
      </p:pic>
      <p:cxnSp>
        <p:nvCxnSpPr>
          <p:cNvPr id="13" name="直接连接符 12"/>
          <p:cNvCxnSpPr/>
          <p:nvPr/>
        </p:nvCxnSpPr>
        <p:spPr>
          <a:xfrm>
            <a:off x="1183643" y="2248805"/>
            <a:ext cx="540000" cy="810000"/>
          </a:xfrm>
          <a:prstGeom prst="line">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756295" y="3375553"/>
            <a:ext cx="1080000" cy="0"/>
          </a:xfrm>
          <a:prstGeom prst="line">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137282" y="3375553"/>
            <a:ext cx="1080000" cy="0"/>
          </a:xfrm>
          <a:prstGeom prst="line">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118667" y="2248805"/>
            <a:ext cx="0" cy="81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37010" y="2647672"/>
            <a:ext cx="0" cy="54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200000" flipV="1">
            <a:off x="5677282" y="3329633"/>
            <a:ext cx="0" cy="108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V="1">
            <a:off x="3285905" y="3329633"/>
            <a:ext cx="0" cy="108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522914" y="2248805"/>
            <a:ext cx="540000" cy="81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flipH="1" flipV="1">
            <a:off x="3289715" y="3104132"/>
            <a:ext cx="0" cy="108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flipH="1" flipV="1">
            <a:off x="5677282" y="3104132"/>
            <a:ext cx="0" cy="108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800622" y="2525333"/>
            <a:ext cx="389850" cy="338554"/>
          </a:xfrm>
          <a:prstGeom prst="rect">
            <a:avLst/>
          </a:prstGeom>
          <a:noFill/>
        </p:spPr>
        <p:txBody>
          <a:bodyPr wrap="none" rtlCol="0">
            <a:spAutoFit/>
          </a:bodyPr>
          <a:lstStyle/>
          <a:p>
            <a:pPr defTabSz="685800">
              <a:defRPr/>
            </a:pPr>
            <a:r>
              <a:rPr lang="en-US" altLang="zh-CN"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①</a:t>
            </a:r>
          </a:p>
        </p:txBody>
      </p:sp>
      <p:sp>
        <p:nvSpPr>
          <p:cNvPr id="24" name="文本框 23"/>
          <p:cNvSpPr txBox="1"/>
          <p:nvPr/>
        </p:nvSpPr>
        <p:spPr>
          <a:xfrm>
            <a:off x="2748299" y="2531044"/>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②</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5" name="文本框 24"/>
          <p:cNvSpPr txBox="1"/>
          <p:nvPr/>
        </p:nvSpPr>
        <p:spPr>
          <a:xfrm>
            <a:off x="1122380" y="2531044"/>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③</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6" name="文本框 25"/>
          <p:cNvSpPr txBox="1"/>
          <p:nvPr/>
        </p:nvSpPr>
        <p:spPr>
          <a:xfrm>
            <a:off x="3139711" y="3597554"/>
            <a:ext cx="389850" cy="338554"/>
          </a:xfrm>
          <a:prstGeom prst="rect">
            <a:avLst/>
          </a:prstGeom>
          <a:noFill/>
        </p:spPr>
        <p:txBody>
          <a:bodyPr wrap="none" rtlCol="0">
            <a:spAutoFit/>
          </a:bodyPr>
          <a:lstStyle/>
          <a:p>
            <a:pPr defTabSz="685800">
              <a:defRPr/>
            </a:pPr>
            <a:r>
              <a:rPr lang="en-US" altLang="zh-CN"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①</a:t>
            </a:r>
          </a:p>
        </p:txBody>
      </p:sp>
      <p:sp>
        <p:nvSpPr>
          <p:cNvPr id="27" name="文本框 26"/>
          <p:cNvSpPr txBox="1"/>
          <p:nvPr/>
        </p:nvSpPr>
        <p:spPr>
          <a:xfrm>
            <a:off x="3139711" y="3852630"/>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②</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8" name="文本框 27"/>
          <p:cNvSpPr txBox="1"/>
          <p:nvPr/>
        </p:nvSpPr>
        <p:spPr>
          <a:xfrm>
            <a:off x="3131284" y="3089171"/>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③</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9" name="文本框 28"/>
          <p:cNvSpPr txBox="1"/>
          <p:nvPr/>
        </p:nvSpPr>
        <p:spPr>
          <a:xfrm>
            <a:off x="5498462" y="3590630"/>
            <a:ext cx="389850" cy="338554"/>
          </a:xfrm>
          <a:prstGeom prst="rect">
            <a:avLst/>
          </a:prstGeom>
          <a:noFill/>
        </p:spPr>
        <p:txBody>
          <a:bodyPr wrap="none" rtlCol="0">
            <a:spAutoFit/>
          </a:bodyPr>
          <a:lstStyle/>
          <a:p>
            <a:pPr defTabSz="685800">
              <a:defRPr/>
            </a:pPr>
            <a:r>
              <a:rPr lang="en-US" altLang="zh-CN"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①</a:t>
            </a:r>
          </a:p>
        </p:txBody>
      </p:sp>
      <p:sp>
        <p:nvSpPr>
          <p:cNvPr id="30" name="文本框 29"/>
          <p:cNvSpPr txBox="1"/>
          <p:nvPr/>
        </p:nvSpPr>
        <p:spPr>
          <a:xfrm>
            <a:off x="5507148" y="3845032"/>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②</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1" name="文本框 30"/>
          <p:cNvSpPr txBox="1"/>
          <p:nvPr/>
        </p:nvSpPr>
        <p:spPr>
          <a:xfrm>
            <a:off x="5507148" y="3067165"/>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③</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2" name="文本框 31"/>
          <p:cNvSpPr txBox="1"/>
          <p:nvPr/>
        </p:nvSpPr>
        <p:spPr>
          <a:xfrm>
            <a:off x="1223471" y="4288540"/>
            <a:ext cx="9085114" cy="646331"/>
          </a:xfrm>
          <a:prstGeom prst="rect">
            <a:avLst/>
          </a:prstGeom>
          <a:noFill/>
        </p:spPr>
        <p:txBody>
          <a:bodyPr wrap="square" rtlCol="0">
            <a:spAutoFit/>
          </a:bodyPr>
          <a:lstStyle/>
          <a:p>
            <a:pPr defTabSz="685800"/>
            <a:r>
              <a:rPr sz="12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After the alarm hub is added to NVR and the linkage rules are configured on NVR (which detector links which channel, and which channel's intelligent alarm needs linkage alarm signal), when the detector alarms, in addition to the linkage alarm signal, it will also link the corresponding video channel for video recording.</a:t>
            </a:r>
          </a:p>
        </p:txBody>
      </p:sp>
      <p:sp>
        <p:nvSpPr>
          <p:cNvPr id="33" name="文本框 32"/>
          <p:cNvSpPr txBox="1"/>
          <p:nvPr/>
        </p:nvSpPr>
        <p:spPr>
          <a:xfrm>
            <a:off x="932762" y="4233159"/>
            <a:ext cx="389850" cy="338554"/>
          </a:xfrm>
          <a:prstGeom prst="rect">
            <a:avLst/>
          </a:prstGeom>
          <a:noFill/>
        </p:spPr>
        <p:txBody>
          <a:bodyPr wrap="none" rtlCol="0">
            <a:spAutoFit/>
          </a:bodyPr>
          <a:lstStyle/>
          <a:p>
            <a:pPr defTabSz="685800">
              <a:defRPr/>
            </a:pPr>
            <a:r>
              <a:rPr lang="en-US" altLang="zh-CN"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①</a:t>
            </a:r>
          </a:p>
        </p:txBody>
      </p:sp>
      <p:sp>
        <p:nvSpPr>
          <p:cNvPr id="34" name="文本框 33"/>
          <p:cNvSpPr txBox="1"/>
          <p:nvPr/>
        </p:nvSpPr>
        <p:spPr>
          <a:xfrm>
            <a:off x="1257703" y="4947501"/>
            <a:ext cx="9025348" cy="276999"/>
          </a:xfrm>
          <a:prstGeom prst="rect">
            <a:avLst/>
          </a:prstGeom>
          <a:noFill/>
        </p:spPr>
        <p:txBody>
          <a:bodyPr wrap="square" rtlCol="0">
            <a:spAutoFit/>
          </a:bodyPr>
          <a:lstStyle/>
          <a:p>
            <a:pPr defTabSz="685800">
              <a:defRPr/>
            </a:pPr>
            <a:r>
              <a:rPr sz="12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After the intelligent alarm event of the monitoring system is generated, the alarm signal will be linked according to the linkage rules.</a:t>
            </a:r>
          </a:p>
        </p:txBody>
      </p:sp>
      <p:sp>
        <p:nvSpPr>
          <p:cNvPr id="35" name="文本框 34"/>
          <p:cNvSpPr txBox="1"/>
          <p:nvPr/>
        </p:nvSpPr>
        <p:spPr>
          <a:xfrm>
            <a:off x="1257703" y="5240070"/>
            <a:ext cx="9325380" cy="646331"/>
          </a:xfrm>
          <a:prstGeom prst="rect">
            <a:avLst/>
          </a:prstGeom>
          <a:noFill/>
        </p:spPr>
        <p:txBody>
          <a:bodyPr wrap="square" rtlCol="0">
            <a:spAutoFit/>
          </a:bodyPr>
          <a:lstStyle/>
          <a:p>
            <a:pPr defTabSz="685800"/>
            <a:r>
              <a:rPr lang="en-US" altLang="zh-CN" sz="12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When the alarm system is deployed and disarmed through the remote control, keyboard and mobile phone App, the monitoring system will also enter the deployment and disarm status synchronously</a:t>
            </a:r>
            <a:r>
              <a:rPr lang="en-US" altLang="zh-CN" sz="1200" dirty="0" smtClean="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a:t>
            </a:r>
          </a:p>
          <a:p>
            <a:pPr defTabSz="685800"/>
            <a:endParaRPr lang="en-US" altLang="zh-CN" sz="12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6" name="文本框 35"/>
          <p:cNvSpPr txBox="1"/>
          <p:nvPr/>
        </p:nvSpPr>
        <p:spPr>
          <a:xfrm>
            <a:off x="932762" y="4945088"/>
            <a:ext cx="297815" cy="338554"/>
          </a:xfrm>
          <a:prstGeom prst="rect">
            <a:avLst/>
          </a:prstGeom>
          <a:noFill/>
        </p:spPr>
        <p:txBody>
          <a:bodyPr wrap="squar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②</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7" name="文本框 36"/>
          <p:cNvSpPr txBox="1"/>
          <p:nvPr/>
        </p:nvSpPr>
        <p:spPr>
          <a:xfrm>
            <a:off x="932762" y="5250287"/>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③</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grpSp>
        <p:nvGrpSpPr>
          <p:cNvPr id="38" name="组合 37"/>
          <p:cNvGrpSpPr/>
          <p:nvPr/>
        </p:nvGrpSpPr>
        <p:grpSpPr>
          <a:xfrm>
            <a:off x="7366363" y="1276909"/>
            <a:ext cx="1917000" cy="729000"/>
            <a:chOff x="9298061" y="795033"/>
            <a:chExt cx="2556000" cy="972000"/>
          </a:xfrm>
        </p:grpSpPr>
        <p:cxnSp>
          <p:nvCxnSpPr>
            <p:cNvPr id="39" name="直接连接符 38"/>
            <p:cNvCxnSpPr/>
            <p:nvPr/>
          </p:nvCxnSpPr>
          <p:spPr>
            <a:xfrm>
              <a:off x="9412553" y="1001479"/>
              <a:ext cx="720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0227685" y="862762"/>
              <a:ext cx="1379009" cy="338555"/>
            </a:xfrm>
            <a:prstGeom prst="rect">
              <a:avLst/>
            </a:prstGeom>
            <a:noFill/>
          </p:spPr>
          <p:txBody>
            <a:bodyPr wrap="none" rtlCol="0">
              <a:spAutoFit/>
            </a:bodyPr>
            <a:lstStyle/>
            <a:p>
              <a:pPr defTabSz="685800">
                <a:defRPr/>
              </a:pPr>
              <a:r>
                <a:rPr lang="en-US" altLang="zh-CN" sz="1050" b="1"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TCP/IP or </a:t>
              </a:r>
              <a:r>
                <a:rPr lang="en-US" altLang="zh-CN" sz="1050" b="1" dirty="0" smtClean="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Wi-Fi</a:t>
              </a:r>
              <a:endParaRPr lang="zh-CN" altLang="en-US" sz="1050" b="1"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cxnSp>
          <p:nvCxnSpPr>
            <p:cNvPr id="41" name="直接连接符 40"/>
            <p:cNvCxnSpPr/>
            <p:nvPr/>
          </p:nvCxnSpPr>
          <p:spPr>
            <a:xfrm>
              <a:off x="9424717" y="1279259"/>
              <a:ext cx="720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424717" y="1557038"/>
              <a:ext cx="72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0227685" y="1124705"/>
              <a:ext cx="1169551" cy="338555"/>
            </a:xfrm>
            <a:prstGeom prst="rect">
              <a:avLst/>
            </a:prstGeom>
            <a:noFill/>
          </p:spPr>
          <p:txBody>
            <a:bodyPr wrap="none" rtlCol="0">
              <a:spAutoFit/>
            </a:bodyPr>
            <a:lstStyle/>
            <a:p>
              <a:pPr defTabSz="685800">
                <a:defRPr/>
              </a:pPr>
              <a:r>
                <a:rPr lang="en-US" altLang="zh-CN" sz="1050" b="1"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Arm/Disarm</a:t>
              </a:r>
            </a:p>
          </p:txBody>
        </p:sp>
        <p:sp>
          <p:nvSpPr>
            <p:cNvPr id="44" name="文本框 43"/>
            <p:cNvSpPr txBox="1"/>
            <p:nvPr/>
          </p:nvSpPr>
          <p:spPr>
            <a:xfrm>
              <a:off x="10227685" y="1405868"/>
              <a:ext cx="697200" cy="338555"/>
            </a:xfrm>
            <a:prstGeom prst="rect">
              <a:avLst/>
            </a:prstGeom>
            <a:noFill/>
          </p:spPr>
          <p:txBody>
            <a:bodyPr wrap="none" rtlCol="0">
              <a:spAutoFit/>
            </a:bodyPr>
            <a:lstStyle/>
            <a:p>
              <a:pPr defTabSz="685800">
                <a:defRPr/>
              </a:pPr>
              <a:r>
                <a:rPr lang="en-US" altLang="zh-CN" sz="1050" b="1"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Alarm</a:t>
              </a:r>
            </a:p>
          </p:txBody>
        </p:sp>
        <p:sp>
          <p:nvSpPr>
            <p:cNvPr id="45" name="圆角矩形 44"/>
            <p:cNvSpPr/>
            <p:nvPr/>
          </p:nvSpPr>
          <p:spPr>
            <a:xfrm>
              <a:off x="9298061" y="795033"/>
              <a:ext cx="2556000" cy="972000"/>
            </a:xfrm>
            <a:prstGeom prst="roundRect">
              <a:avLst/>
            </a:prstGeom>
            <a:noFill/>
            <a:ln>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60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endParaRPr>
            </a:p>
          </p:txBody>
        </p:sp>
      </p:grpSp>
      <p:sp>
        <p:nvSpPr>
          <p:cNvPr id="46" name="文本框 45"/>
          <p:cNvSpPr txBox="1"/>
          <p:nvPr/>
        </p:nvSpPr>
        <p:spPr bwMode="auto">
          <a:xfrm>
            <a:off x="3802662" y="1891161"/>
            <a:ext cx="390282" cy="214212"/>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Siren</a:t>
            </a:r>
          </a:p>
        </p:txBody>
      </p:sp>
      <p:sp>
        <p:nvSpPr>
          <p:cNvPr id="47" name="文本框 46"/>
          <p:cNvSpPr txBox="1"/>
          <p:nvPr/>
        </p:nvSpPr>
        <p:spPr bwMode="auto">
          <a:xfrm>
            <a:off x="1708797" y="1422554"/>
            <a:ext cx="967364" cy="214212"/>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Infrared Detector</a:t>
            </a:r>
          </a:p>
        </p:txBody>
      </p:sp>
      <p:sp>
        <p:nvSpPr>
          <p:cNvPr id="48" name="文本框 47"/>
          <p:cNvSpPr txBox="1"/>
          <p:nvPr/>
        </p:nvSpPr>
        <p:spPr bwMode="auto">
          <a:xfrm>
            <a:off x="1240870" y="1890086"/>
            <a:ext cx="472035" cy="214212"/>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keyfob</a:t>
            </a:r>
          </a:p>
        </p:txBody>
      </p:sp>
      <p:sp>
        <p:nvSpPr>
          <p:cNvPr id="49" name="文本框 48"/>
          <p:cNvSpPr txBox="1"/>
          <p:nvPr/>
        </p:nvSpPr>
        <p:spPr bwMode="auto">
          <a:xfrm>
            <a:off x="1945966" y="3951646"/>
            <a:ext cx="345398" cy="214212"/>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Hub</a:t>
            </a:r>
            <a:endParaRPr lang="zh-CN" altLang="en-US" sz="9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50" name="文本框 49"/>
          <p:cNvSpPr txBox="1"/>
          <p:nvPr/>
        </p:nvSpPr>
        <p:spPr>
          <a:xfrm>
            <a:off x="2459840" y="2437102"/>
            <a:ext cx="389850" cy="338554"/>
          </a:xfrm>
          <a:prstGeom prst="rect">
            <a:avLst/>
          </a:prstGeom>
          <a:noFill/>
        </p:spPr>
        <p:txBody>
          <a:bodyPr wrap="none" rtlCol="0">
            <a:spAutoFit/>
          </a:bodyPr>
          <a:lstStyle/>
          <a:p>
            <a:pPr defTabSz="685800">
              <a:defRPr/>
            </a:pPr>
            <a:r>
              <a:rPr lang="en-US" altLang="zh-CN"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①</a:t>
            </a:r>
          </a:p>
        </p:txBody>
      </p:sp>
      <p:sp>
        <p:nvSpPr>
          <p:cNvPr id="51" name="文本框 50"/>
          <p:cNvSpPr txBox="1"/>
          <p:nvPr/>
        </p:nvSpPr>
        <p:spPr>
          <a:xfrm>
            <a:off x="6498770" y="2763697"/>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②</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52" name="文本框 51"/>
          <p:cNvSpPr txBox="1"/>
          <p:nvPr/>
        </p:nvSpPr>
        <p:spPr bwMode="auto">
          <a:xfrm>
            <a:off x="92137" y="5881008"/>
            <a:ext cx="11010896" cy="477975"/>
          </a:xfrm>
          <a:prstGeom prst="rect">
            <a:avLst/>
          </a:prstGeom>
          <a:noFill/>
          <a:ln w="9525">
            <a:noFill/>
            <a:miter lim="800000"/>
          </a:ln>
        </p:spPr>
        <p:txBody>
          <a:bodyPr wrap="square" lIns="99980" tIns="49986" rIns="99980" bIns="49986" rtlCol="0">
            <a:spAutoFit/>
          </a:bodyPr>
          <a:lstStyle/>
          <a:p>
            <a:pPr algn="ctr" defTabSz="1001395" eaLnBrk="0" hangingPunct="0"/>
            <a:r>
              <a:rPr lang="en-US" altLang="zh-CN" sz="1000" dirty="0">
                <a:solidFill>
                  <a:srgbClr val="0070C0"/>
                </a:solidFill>
                <a:latin typeface="Calibri" panose="020F0502020204030204" pitchFamily="34" charset="0"/>
                <a:ea typeface="微软雅黑 Light" panose="020B0502040204020203" pitchFamily="34" charset="-122"/>
                <a:cs typeface="Calibri" panose="020F0502020204030204" pitchFamily="34" charset="0"/>
              </a:rPr>
              <a:t>Support firmware: </a:t>
            </a:r>
            <a:r>
              <a:rPr lang="en-GB" sz="1000" dirty="0">
                <a:solidFill>
                  <a:srgbClr val="0070C0"/>
                </a:solidFill>
                <a:latin typeface="Calibri" panose="020F0502020204030204" pitchFamily="34" charset="0"/>
                <a:cs typeface="Calibri" panose="020F0502020204030204" pitchFamily="34" charset="0"/>
              </a:rPr>
              <a:t>Customer_XVR5x08-I3_MultiLang_AlarmHub_V4.001.1AQP000.0.T.220915.zip, Customer_NVR4x-4KS2L_MultiLang_IoT_V4.001.9992000.0.R.220805</a:t>
            </a:r>
            <a:endParaRPr lang="en-US" altLang="zh-CN" sz="1000" dirty="0">
              <a:solidFill>
                <a:srgbClr val="0070C0"/>
              </a:solidFill>
              <a:latin typeface="Calibri" panose="020F0502020204030204" pitchFamily="34" charset="0"/>
              <a:ea typeface="微软雅黑 Light" panose="020B0502040204020203" pitchFamily="34" charset="-122"/>
              <a:cs typeface="Calibri" panose="020F0502020204030204" pitchFamily="34" charset="0"/>
            </a:endParaRPr>
          </a:p>
          <a:p>
            <a:pPr algn="ctr" defTabSz="1001395" eaLnBrk="0" hangingPunct="0"/>
            <a:endParaRPr lang="en-GB" sz="1400" dirty="0" smtClean="0">
              <a:solidFill>
                <a:srgbClr val="0070C0"/>
              </a:solidFill>
              <a:latin typeface="+mn-lt"/>
              <a:ea typeface="+mn-ea"/>
              <a:cs typeface="Arial" panose="020B0604020202020204" pitchFamily="34" charset="0"/>
            </a:endParaRPr>
          </a:p>
        </p:txBody>
      </p:sp>
    </p:spTree>
    <p:extLst>
      <p:ext uri="{BB962C8B-B14F-4D97-AF65-F5344CB8AC3E}">
        <p14:creationId xmlns:p14="http://schemas.microsoft.com/office/powerpoint/2010/main" val="1756201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7615" t="17499" r="27388" b="18756"/>
          <a:stretch>
            <a:fillRect/>
          </a:stretch>
        </p:blipFill>
        <p:spPr>
          <a:xfrm>
            <a:off x="1780611" y="3195986"/>
            <a:ext cx="924911" cy="873527"/>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backgroundRemoval t="667" b="90000" l="10000" r="96833">
                        <a14:foregroundMark x1="29000" y1="2444" x2="29167" y2="66000"/>
                        <a14:foregroundMark x1="54667" y1="2889" x2="55500" y2="56667"/>
                        <a14:foregroundMark x1="54000" y1="27111" x2="54000" y2="42667"/>
                        <a14:foregroundMark x1="28000" y1="28000" x2="28167" y2="35556"/>
                        <a14:foregroundMark x1="28167" y1="15778" x2="28167" y2="24889"/>
                        <a14:foregroundMark x1="29000" y1="71556" x2="48167" y2="67333"/>
                        <a14:foregroundMark x1="49333" y1="64222" x2="71167" y2="66667"/>
                        <a14:foregroundMark x1="66500" y1="71556" x2="79333" y2="73778"/>
                      </a14:backgroundRemoval>
                    </a14:imgEffect>
                  </a14:imgLayer>
                </a14:imgProps>
              </a:ext>
              <a:ext uri="{28A0092B-C50C-407E-A947-70E740481C1C}">
                <a14:useLocalDpi xmlns:a14="http://schemas.microsoft.com/office/drawing/2010/main" val="0"/>
              </a:ext>
            </a:extLst>
          </a:blip>
          <a:stretch>
            <a:fillRect/>
          </a:stretch>
        </p:blipFill>
        <p:spPr>
          <a:xfrm>
            <a:off x="3915625" y="2898411"/>
            <a:ext cx="1360397" cy="1020299"/>
          </a:xfrm>
          <a:prstGeom prst="rect">
            <a:avLst/>
          </a:prstGeom>
        </p:spPr>
      </p:pic>
      <p:pic>
        <p:nvPicPr>
          <p:cNvPr id="5" name="图片 4"/>
          <p:cNvPicPr>
            <a:picLocks noChangeAspect="1"/>
          </p:cNvPicPr>
          <p:nvPr/>
        </p:nvPicPr>
        <p:blipFill>
          <a:blip r:embed="rId6" cstate="print">
            <a:extLst>
              <a:ext uri="{BEBA8EAE-BF5A-486C-A8C5-ECC9F3942E4B}">
                <a14:imgProps xmlns:a14="http://schemas.microsoft.com/office/drawing/2010/main">
                  <a14:imgLayer r:embed="rId7">
                    <a14:imgEffect>
                      <a14:backgroundRemoval t="4388" b="95612" l="8800" r="95800"/>
                    </a14:imgEffect>
                  </a14:imgLayer>
                </a14:imgProps>
              </a:ext>
              <a:ext uri="{28A0092B-C50C-407E-A947-70E740481C1C}">
                <a14:useLocalDpi xmlns:a14="http://schemas.microsoft.com/office/drawing/2010/main" val="0"/>
              </a:ext>
            </a:extLst>
          </a:blip>
          <a:stretch>
            <a:fillRect/>
          </a:stretch>
        </p:blipFill>
        <p:spPr>
          <a:xfrm>
            <a:off x="6642956" y="2029744"/>
            <a:ext cx="521997" cy="452049"/>
          </a:xfrm>
          <a:prstGeom prst="rect">
            <a:avLst/>
          </a:prstGeom>
        </p:spPr>
      </p:pic>
      <p:pic>
        <p:nvPicPr>
          <p:cNvPr id="6" name="图片 5"/>
          <p:cNvPicPr>
            <a:picLocks noChangeAspect="1"/>
          </p:cNvPicPr>
          <p:nvPr/>
        </p:nvPicPr>
        <p:blipFill rotWithShape="1">
          <a:blip r:embed="rId8" cstate="print">
            <a:extLst>
              <a:ext uri="{28A0092B-C50C-407E-A947-70E740481C1C}">
                <a14:useLocalDpi xmlns:a14="http://schemas.microsoft.com/office/drawing/2010/main" val="0"/>
              </a:ext>
            </a:extLst>
          </a:blip>
          <a:srcRect l="38000" t="16814" r="36464" b="15509"/>
          <a:stretch>
            <a:fillRect/>
          </a:stretch>
        </p:blipFill>
        <p:spPr>
          <a:xfrm>
            <a:off x="1452580" y="1758010"/>
            <a:ext cx="360910" cy="594000"/>
          </a:xfrm>
          <a:prstGeom prst="rect">
            <a:avLst/>
          </a:prstGeom>
        </p:spPr>
      </p:pic>
      <p:cxnSp>
        <p:nvCxnSpPr>
          <p:cNvPr id="7" name="直接连接符 6"/>
          <p:cNvCxnSpPr/>
          <p:nvPr/>
        </p:nvCxnSpPr>
        <p:spPr>
          <a:xfrm>
            <a:off x="2763411" y="3640086"/>
            <a:ext cx="1350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127492" y="3632750"/>
            <a:ext cx="1350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877616" y="2516219"/>
            <a:ext cx="0" cy="81000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9" cstate="print">
            <a:extLst>
              <a:ext uri="{28A0092B-C50C-407E-A947-70E740481C1C}">
                <a14:useLocalDpi xmlns:a14="http://schemas.microsoft.com/office/drawing/2010/main" val="0"/>
              </a:ext>
            </a:extLst>
          </a:blip>
          <a:srcRect l="29556" t="13223" r="26373" b="22398"/>
          <a:stretch>
            <a:fillRect/>
          </a:stretch>
        </p:blipFill>
        <p:spPr>
          <a:xfrm>
            <a:off x="2333206" y="1407010"/>
            <a:ext cx="956668" cy="945000"/>
          </a:xfrm>
          <a:prstGeom prst="rect">
            <a:avLst/>
          </a:prstGeom>
        </p:spPr>
      </p:pic>
      <p:cxnSp>
        <p:nvCxnSpPr>
          <p:cNvPr id="11" name="直接连接符 10"/>
          <p:cNvCxnSpPr/>
          <p:nvPr/>
        </p:nvCxnSpPr>
        <p:spPr>
          <a:xfrm flipH="1" flipV="1">
            <a:off x="2880695" y="3502446"/>
            <a:ext cx="1080000" cy="0"/>
          </a:xfrm>
          <a:prstGeom prst="line">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5261682" y="3502446"/>
            <a:ext cx="1080000" cy="0"/>
          </a:xfrm>
          <a:prstGeom prst="line">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67295" y="2393808"/>
            <a:ext cx="270000" cy="81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774396" y="2666067"/>
            <a:ext cx="0" cy="54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200000" flipV="1">
            <a:off x="5801682" y="3456525"/>
            <a:ext cx="0" cy="108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V="1">
            <a:off x="3410304" y="3456525"/>
            <a:ext cx="0" cy="108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532654" y="2383956"/>
            <a:ext cx="270000" cy="81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flipH="1" flipV="1">
            <a:off x="3414114" y="3231024"/>
            <a:ext cx="0" cy="108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flipH="1" flipV="1">
            <a:off x="5801682" y="3231024"/>
            <a:ext cx="0" cy="108000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26927" y="2661909"/>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②</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1" name="文本框 20"/>
          <p:cNvSpPr txBox="1"/>
          <p:nvPr/>
        </p:nvSpPr>
        <p:spPr>
          <a:xfrm>
            <a:off x="2656008" y="2653195"/>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③</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2" name="文本框 21"/>
          <p:cNvSpPr txBox="1"/>
          <p:nvPr/>
        </p:nvSpPr>
        <p:spPr>
          <a:xfrm>
            <a:off x="3266679" y="3181597"/>
            <a:ext cx="389850" cy="338554"/>
          </a:xfrm>
          <a:prstGeom prst="rect">
            <a:avLst/>
          </a:prstGeom>
          <a:noFill/>
        </p:spPr>
        <p:txBody>
          <a:bodyPr wrap="none" rtlCol="0">
            <a:spAutoFit/>
          </a:bodyPr>
          <a:lstStyle/>
          <a:p>
            <a:pPr defTabSz="685800">
              <a:defRPr/>
            </a:pPr>
            <a:r>
              <a:rPr lang="en-US" altLang="zh-CN"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①</a:t>
            </a:r>
          </a:p>
        </p:txBody>
      </p:sp>
      <p:sp>
        <p:nvSpPr>
          <p:cNvPr id="23" name="文本框 22"/>
          <p:cNvSpPr txBox="1"/>
          <p:nvPr/>
        </p:nvSpPr>
        <p:spPr>
          <a:xfrm>
            <a:off x="3273301" y="3711712"/>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②</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4" name="文本框 23"/>
          <p:cNvSpPr txBox="1"/>
          <p:nvPr/>
        </p:nvSpPr>
        <p:spPr>
          <a:xfrm>
            <a:off x="3289874" y="3955081"/>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③</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5" name="文本框 24"/>
          <p:cNvSpPr txBox="1"/>
          <p:nvPr/>
        </p:nvSpPr>
        <p:spPr>
          <a:xfrm>
            <a:off x="5633891" y="3248531"/>
            <a:ext cx="389850" cy="338554"/>
          </a:xfrm>
          <a:prstGeom prst="rect">
            <a:avLst/>
          </a:prstGeom>
          <a:noFill/>
        </p:spPr>
        <p:txBody>
          <a:bodyPr wrap="none" rtlCol="0">
            <a:spAutoFit/>
          </a:bodyPr>
          <a:lstStyle/>
          <a:p>
            <a:pPr defTabSz="685800">
              <a:defRPr/>
            </a:pPr>
            <a:r>
              <a:rPr lang="en-US" altLang="zh-CN"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①</a:t>
            </a:r>
          </a:p>
        </p:txBody>
      </p:sp>
      <p:sp>
        <p:nvSpPr>
          <p:cNvPr id="26" name="文本框 25"/>
          <p:cNvSpPr txBox="1"/>
          <p:nvPr/>
        </p:nvSpPr>
        <p:spPr>
          <a:xfrm>
            <a:off x="5635358" y="3711712"/>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②</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7" name="文本框 26"/>
          <p:cNvSpPr txBox="1"/>
          <p:nvPr/>
        </p:nvSpPr>
        <p:spPr>
          <a:xfrm>
            <a:off x="5633891" y="3980134"/>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③</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8" name="文本框 27"/>
          <p:cNvSpPr txBox="1"/>
          <p:nvPr/>
        </p:nvSpPr>
        <p:spPr>
          <a:xfrm>
            <a:off x="6464913" y="2803784"/>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③</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29" name="文本框 28"/>
          <p:cNvSpPr txBox="1"/>
          <p:nvPr/>
        </p:nvSpPr>
        <p:spPr>
          <a:xfrm>
            <a:off x="2313395" y="2612022"/>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②</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0" name="文本框 29"/>
          <p:cNvSpPr txBox="1"/>
          <p:nvPr/>
        </p:nvSpPr>
        <p:spPr>
          <a:xfrm>
            <a:off x="1301496" y="4457434"/>
            <a:ext cx="8425870" cy="523220"/>
          </a:xfrm>
          <a:prstGeom prst="rect">
            <a:avLst/>
          </a:prstGeom>
          <a:noFill/>
        </p:spPr>
        <p:txBody>
          <a:bodyPr wrap="square" rtlCol="0">
            <a:spAutoFit/>
          </a:bodyPr>
          <a:lstStyle/>
          <a:p>
            <a:pPr defTabSz="685800">
              <a:defRPr/>
            </a:pPr>
            <a:r>
              <a:rPr sz="14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After the alarm hub is added to the VTH, the alarm system can be deployed and disarmed on the VTH, and the status information of each device of the alarm system can be viewed.</a:t>
            </a:r>
          </a:p>
        </p:txBody>
      </p:sp>
      <p:sp>
        <p:nvSpPr>
          <p:cNvPr id="31" name="文本框 30"/>
          <p:cNvSpPr txBox="1"/>
          <p:nvPr/>
        </p:nvSpPr>
        <p:spPr>
          <a:xfrm>
            <a:off x="909229" y="4502232"/>
            <a:ext cx="389850" cy="338554"/>
          </a:xfrm>
          <a:prstGeom prst="rect">
            <a:avLst/>
          </a:prstGeom>
          <a:noFill/>
        </p:spPr>
        <p:txBody>
          <a:bodyPr wrap="none" rtlCol="0">
            <a:spAutoFit/>
          </a:bodyPr>
          <a:lstStyle/>
          <a:p>
            <a:pPr defTabSz="685800">
              <a:defRPr/>
            </a:pPr>
            <a:r>
              <a:rPr lang="en-US" altLang="zh-CN"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①</a:t>
            </a:r>
          </a:p>
        </p:txBody>
      </p:sp>
      <p:sp>
        <p:nvSpPr>
          <p:cNvPr id="32" name="文本框 31"/>
          <p:cNvSpPr txBox="1"/>
          <p:nvPr/>
        </p:nvSpPr>
        <p:spPr>
          <a:xfrm>
            <a:off x="1301496" y="5008590"/>
            <a:ext cx="8326295" cy="738664"/>
          </a:xfrm>
          <a:prstGeom prst="rect">
            <a:avLst/>
          </a:prstGeom>
          <a:noFill/>
        </p:spPr>
        <p:txBody>
          <a:bodyPr wrap="square" rtlCol="0">
            <a:spAutoFit/>
          </a:bodyPr>
          <a:lstStyle/>
          <a:p>
            <a:pPr defTabSz="685800"/>
            <a:r>
              <a:rPr sz="14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When the detector alarms, in addition to the linkage alarm signal, the information will be pushed to the VTH display record. At the same time, the VTH will pull the video stream of the corresponding IPC according to the linkage rules and save it to the local SD card.</a:t>
            </a:r>
          </a:p>
        </p:txBody>
      </p:sp>
      <p:sp>
        <p:nvSpPr>
          <p:cNvPr id="33" name="文本框 32"/>
          <p:cNvSpPr txBox="1"/>
          <p:nvPr/>
        </p:nvSpPr>
        <p:spPr>
          <a:xfrm>
            <a:off x="1299079" y="5772490"/>
            <a:ext cx="8428287" cy="307777"/>
          </a:xfrm>
          <a:prstGeom prst="rect">
            <a:avLst/>
          </a:prstGeom>
          <a:noFill/>
        </p:spPr>
        <p:txBody>
          <a:bodyPr wrap="square" rtlCol="0">
            <a:spAutoFit/>
          </a:bodyPr>
          <a:lstStyle/>
          <a:p>
            <a:pPr defTabSz="685800"/>
            <a:r>
              <a:rPr sz="14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After the intelligent detection alarm of IPC is uploaded to VTH, the alarm signal will be linked.</a:t>
            </a:r>
          </a:p>
        </p:txBody>
      </p:sp>
      <p:sp>
        <p:nvSpPr>
          <p:cNvPr id="34" name="文本框 33"/>
          <p:cNvSpPr txBox="1"/>
          <p:nvPr/>
        </p:nvSpPr>
        <p:spPr>
          <a:xfrm>
            <a:off x="914263" y="5022681"/>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②</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35" name="文本框 34"/>
          <p:cNvSpPr txBox="1"/>
          <p:nvPr/>
        </p:nvSpPr>
        <p:spPr>
          <a:xfrm>
            <a:off x="934982" y="5757101"/>
            <a:ext cx="389850" cy="338554"/>
          </a:xfrm>
          <a:prstGeom prst="rect">
            <a:avLst/>
          </a:prstGeom>
          <a:noFill/>
        </p:spPr>
        <p:txBody>
          <a:bodyPr wrap="none" rtlCol="0">
            <a:spAutoFit/>
          </a:bodyPr>
          <a:lstStyle/>
          <a:p>
            <a:pPr defTabSz="685800">
              <a:defRPr/>
            </a:pPr>
            <a:r>
              <a:rPr lang="zh-CN" altLang="en-US" sz="1600" dirty="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rPr>
              <a:t>③</a:t>
            </a:r>
            <a:endParaRPr lang="zh-CN" altLang="en-US" sz="16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grpSp>
        <p:nvGrpSpPr>
          <p:cNvPr id="36" name="组合 35"/>
          <p:cNvGrpSpPr/>
          <p:nvPr/>
        </p:nvGrpSpPr>
        <p:grpSpPr>
          <a:xfrm>
            <a:off x="7532618" y="1468101"/>
            <a:ext cx="1917000" cy="729000"/>
            <a:chOff x="9298061" y="795033"/>
            <a:chExt cx="2556000" cy="972000"/>
          </a:xfrm>
        </p:grpSpPr>
        <p:cxnSp>
          <p:nvCxnSpPr>
            <p:cNvPr id="37" name="直接连接符 36"/>
            <p:cNvCxnSpPr/>
            <p:nvPr/>
          </p:nvCxnSpPr>
          <p:spPr>
            <a:xfrm>
              <a:off x="9412553" y="1001479"/>
              <a:ext cx="72000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0227685" y="862762"/>
              <a:ext cx="1323439" cy="338555"/>
            </a:xfrm>
            <a:prstGeom prst="rect">
              <a:avLst/>
            </a:prstGeom>
            <a:noFill/>
          </p:spPr>
          <p:txBody>
            <a:bodyPr wrap="none" rtlCol="0">
              <a:spAutoFit/>
            </a:bodyPr>
            <a:lstStyle/>
            <a:p>
              <a:pPr defTabSz="685800">
                <a:defRPr/>
              </a:pPr>
              <a:r>
                <a:rPr lang="en-US" altLang="zh-CN" sz="1050" b="1"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TCP/IP or </a:t>
              </a:r>
              <a:r>
                <a:rPr lang="en-US" altLang="zh-CN" sz="1050" b="1" dirty="0" err="1">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WiFi</a:t>
              </a:r>
              <a:endParaRPr lang="zh-CN" altLang="en-US" sz="1050" b="1"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cxnSp>
          <p:nvCxnSpPr>
            <p:cNvPr id="39" name="直接连接符 38"/>
            <p:cNvCxnSpPr/>
            <p:nvPr/>
          </p:nvCxnSpPr>
          <p:spPr>
            <a:xfrm>
              <a:off x="9424717" y="1279259"/>
              <a:ext cx="720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9424717" y="1557038"/>
              <a:ext cx="720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0227685" y="1124705"/>
              <a:ext cx="1169551" cy="338555"/>
            </a:xfrm>
            <a:prstGeom prst="rect">
              <a:avLst/>
            </a:prstGeom>
            <a:noFill/>
          </p:spPr>
          <p:txBody>
            <a:bodyPr wrap="none" rtlCol="0">
              <a:spAutoFit/>
            </a:bodyPr>
            <a:lstStyle/>
            <a:p>
              <a:pPr defTabSz="685800">
                <a:defRPr/>
              </a:pPr>
              <a:r>
                <a:rPr lang="en-US" altLang="zh-CN" sz="1050" b="1"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Arm/Disarm</a:t>
              </a:r>
            </a:p>
          </p:txBody>
        </p:sp>
        <p:sp>
          <p:nvSpPr>
            <p:cNvPr id="42" name="文本框 41"/>
            <p:cNvSpPr txBox="1"/>
            <p:nvPr/>
          </p:nvSpPr>
          <p:spPr>
            <a:xfrm>
              <a:off x="10227685" y="1405868"/>
              <a:ext cx="697200" cy="338555"/>
            </a:xfrm>
            <a:prstGeom prst="rect">
              <a:avLst/>
            </a:prstGeom>
            <a:noFill/>
          </p:spPr>
          <p:txBody>
            <a:bodyPr wrap="none" rtlCol="0">
              <a:spAutoFit/>
            </a:bodyPr>
            <a:lstStyle/>
            <a:p>
              <a:pPr defTabSz="685800">
                <a:defRPr/>
              </a:pPr>
              <a:r>
                <a:rPr lang="en-US" altLang="zh-CN" sz="1050" b="1"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Alarm</a:t>
              </a:r>
            </a:p>
          </p:txBody>
        </p:sp>
        <p:sp>
          <p:nvSpPr>
            <p:cNvPr id="43" name="圆角矩形 42"/>
            <p:cNvSpPr/>
            <p:nvPr/>
          </p:nvSpPr>
          <p:spPr>
            <a:xfrm>
              <a:off x="9298061" y="795033"/>
              <a:ext cx="2556000" cy="972000"/>
            </a:xfrm>
            <a:prstGeom prst="roundRect">
              <a:avLst/>
            </a:prstGeom>
            <a:noFill/>
            <a:ln>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600">
                <a:solidFill>
                  <a:prstClr val="black">
                    <a:lumMod val="75000"/>
                    <a:lumOff val="25000"/>
                  </a:prstClr>
                </a:solidFill>
                <a:latin typeface="Calibri" panose="020F0502020204030204" pitchFamily="34" charset="0"/>
                <a:ea typeface="等线" panose="02010600030101010101" pitchFamily="2" charset="-122"/>
                <a:cs typeface="Calibri" panose="020F0502020204030204" pitchFamily="34" charset="0"/>
              </a:endParaRPr>
            </a:p>
          </p:txBody>
        </p:sp>
      </p:grpSp>
      <p:pic>
        <p:nvPicPr>
          <p:cNvPr id="44" name="图片 43"/>
          <p:cNvPicPr>
            <a:picLocks noChangeAspect="1"/>
          </p:cNvPicPr>
          <p:nvPr/>
        </p:nvPicPr>
        <p:blipFill rotWithShape="1">
          <a:blip r:embed="rId10" cstate="print">
            <a:extLst>
              <a:ext uri="{28A0092B-C50C-407E-A947-70E740481C1C}">
                <a14:useLocalDpi xmlns:a14="http://schemas.microsoft.com/office/drawing/2010/main" val="0"/>
              </a:ext>
            </a:extLst>
          </a:blip>
          <a:srcRect l="26710" t="19464" r="24477" b="21219"/>
          <a:stretch>
            <a:fillRect/>
          </a:stretch>
        </p:blipFill>
        <p:spPr>
          <a:xfrm>
            <a:off x="6598852" y="3377418"/>
            <a:ext cx="666570" cy="540000"/>
          </a:xfrm>
          <a:prstGeom prst="rect">
            <a:avLst/>
          </a:prstGeom>
        </p:spPr>
      </p:pic>
      <p:sp>
        <p:nvSpPr>
          <p:cNvPr id="45" name="文本框 44"/>
          <p:cNvSpPr txBox="1"/>
          <p:nvPr/>
        </p:nvSpPr>
        <p:spPr bwMode="auto">
          <a:xfrm>
            <a:off x="6341682" y="3973817"/>
            <a:ext cx="1789704" cy="237295"/>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1050" dirty="0" smtClean="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VTH based on Android system</a:t>
            </a:r>
            <a:endParaRPr lang="zh-CN" altLang="en-US" sz="105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46" name="文本框 45"/>
          <p:cNvSpPr txBox="1"/>
          <p:nvPr/>
        </p:nvSpPr>
        <p:spPr bwMode="auto">
          <a:xfrm>
            <a:off x="2068535" y="4086915"/>
            <a:ext cx="345398" cy="214212"/>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Hub</a:t>
            </a:r>
            <a:endParaRPr lang="zh-CN" altLang="en-US" sz="9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47" name="文本框 46"/>
          <p:cNvSpPr txBox="1"/>
          <p:nvPr/>
        </p:nvSpPr>
        <p:spPr bwMode="auto">
          <a:xfrm>
            <a:off x="3225556" y="1931059"/>
            <a:ext cx="390281" cy="214212"/>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dirty="0" smtClean="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Siren</a:t>
            </a:r>
            <a:endParaRPr lang="zh-CN" altLang="en-US" sz="9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48" name="文本框 47"/>
          <p:cNvSpPr txBox="1"/>
          <p:nvPr/>
        </p:nvSpPr>
        <p:spPr bwMode="auto">
          <a:xfrm>
            <a:off x="798133" y="1944041"/>
            <a:ext cx="739736" cy="214212"/>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dirty="0" smtClean="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rPr>
              <a:t>PIR Detector</a:t>
            </a:r>
            <a:endParaRPr lang="zh-CN" altLang="en-US" sz="900" dirty="0">
              <a:solidFill>
                <a:prstClr val="black">
                  <a:lumMod val="75000"/>
                  <a:lumOff val="25000"/>
                </a:prstClr>
              </a:solidFill>
              <a:latin typeface="Calibri" panose="020F0502020204030204" pitchFamily="34" charset="0"/>
              <a:ea typeface="微软雅黑 Light" panose="020B0502040204020203" pitchFamily="34" charset="-122"/>
              <a:cs typeface="Calibri" panose="020F0502020204030204" pitchFamily="34" charset="0"/>
            </a:endParaRPr>
          </a:p>
        </p:txBody>
      </p:sp>
      <p:sp>
        <p:nvSpPr>
          <p:cNvPr id="49" name="标题 1"/>
          <p:cNvSpPr txBox="1">
            <a:spLocks/>
          </p:cNvSpPr>
          <p:nvPr/>
        </p:nvSpPr>
        <p:spPr bwMode="auto">
          <a:xfrm>
            <a:off x="599713" y="473625"/>
            <a:ext cx="7713662" cy="651272"/>
          </a:xfrm>
          <a:prstGeom prst="rect">
            <a:avLst/>
          </a:prstGeom>
          <a:noFill/>
          <a:ln w="9525">
            <a:noFill/>
            <a:miter lim="800000"/>
          </a:ln>
        </p:spPr>
        <p:txBody>
          <a:bodyPr vert="horz" wrap="square" lIns="80128" tIns="40064" rIns="80128" bIns="40064" numCol="1" anchor="ctr" anchorCtr="0" compatLnSpc="1"/>
          <a:lstStyle>
            <a:lvl1pPr algn="l" defTabSz="802005" rtl="0" eaLnBrk="0" fontAlgn="base" hangingPunct="0">
              <a:spcBef>
                <a:spcPct val="0"/>
              </a:spcBef>
              <a:spcAft>
                <a:spcPct val="0"/>
              </a:spcAft>
              <a:defRPr sz="3200" b="1" baseline="0">
                <a:solidFill>
                  <a:schemeClr val="tx1">
                    <a:lumMod val="75000"/>
                    <a:lumOff val="25000"/>
                  </a:schemeClr>
                </a:solidFill>
                <a:latin typeface="Calibri" panose="020F0502020204030204" charset="0"/>
                <a:ea typeface="+mj-ea"/>
                <a:cs typeface="Calibri" panose="020F0502020204030204" charset="0"/>
              </a:defRPr>
            </a:lvl1pPr>
            <a:lvl2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2pPr>
            <a:lvl3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3pPr>
            <a:lvl4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4pPr>
            <a:lvl5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5pPr>
            <a:lvl6pPr marL="4572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6pPr>
            <a:lvl7pPr marL="9144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7pPr>
            <a:lvl8pPr marL="13716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8pPr>
            <a:lvl9pPr marL="18288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9pPr>
          </a:lstStyle>
          <a:p>
            <a:r>
              <a:rPr lang="en-US" altLang="zh-CN" sz="4000" kern="0" dirty="0" smtClean="0">
                <a:latin typeface="Calibri" panose="020F0502020204030204" pitchFamily="34" charset="0"/>
                <a:cs typeface="Calibri" panose="020F0502020204030204" pitchFamily="34" charset="0"/>
              </a:rPr>
              <a:t>Application | Connecting VTH</a:t>
            </a:r>
            <a:endParaRPr lang="zh-CN"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829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6735" y="509122"/>
            <a:ext cx="8927963" cy="582986"/>
          </a:xfrm>
        </p:spPr>
        <p:txBody>
          <a:bodyPr/>
          <a:lstStyle/>
          <a:p>
            <a:r>
              <a:rPr lang="en-US" altLang="zh-CN" dirty="0" smtClean="0"/>
              <a:t>Third-Party Connection </a:t>
            </a:r>
            <a:r>
              <a:rPr lang="en-US" altLang="zh-CN" dirty="0" smtClean="0">
                <a:solidFill>
                  <a:schemeClr val="tx1"/>
                </a:solidFill>
              </a:rPr>
              <a:t>| </a:t>
            </a:r>
            <a:r>
              <a:rPr lang="en-US" altLang="zh-CN" dirty="0"/>
              <a:t>By SIA DC-09</a:t>
            </a:r>
            <a:r>
              <a:rPr lang="zh-CN" altLang="en-US" dirty="0"/>
              <a:t> </a:t>
            </a:r>
            <a:r>
              <a:rPr lang="en-US" altLang="zh-CN" dirty="0"/>
              <a:t>Protocol</a:t>
            </a:r>
            <a:endParaRPr lang="zh-CN" altLang="en-US" dirty="0"/>
          </a:p>
        </p:txBody>
      </p:sp>
      <p:grpSp>
        <p:nvGrpSpPr>
          <p:cNvPr id="3" name="组合 2"/>
          <p:cNvGrpSpPr/>
          <p:nvPr/>
        </p:nvGrpSpPr>
        <p:grpSpPr>
          <a:xfrm>
            <a:off x="2781484" y="1772794"/>
            <a:ext cx="4857912" cy="1203161"/>
            <a:chOff x="669696" y="1100192"/>
            <a:chExt cx="6326418" cy="144000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7615" t="17499" r="27388" b="18756"/>
            <a:stretch>
              <a:fillRect/>
            </a:stretch>
          </p:blipFill>
          <p:spPr>
            <a:xfrm>
              <a:off x="669696" y="1417722"/>
              <a:ext cx="852290" cy="804940"/>
            </a:xfrm>
            <a:prstGeom prst="rect">
              <a:avLst/>
            </a:prstGeom>
          </p:spPr>
        </p:pic>
        <p:grpSp>
          <p:nvGrpSpPr>
            <p:cNvPr id="5" name="组合 4"/>
            <p:cNvGrpSpPr/>
            <p:nvPr/>
          </p:nvGrpSpPr>
          <p:grpSpPr>
            <a:xfrm>
              <a:off x="4476114" y="1100192"/>
              <a:ext cx="2520000" cy="1440000"/>
              <a:chOff x="4901434" y="1609145"/>
              <a:chExt cx="2520000" cy="1440000"/>
            </a:xfrm>
          </p:grpSpPr>
          <p:pic>
            <p:nvPicPr>
              <p:cNvPr id="8" name="图片 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5591170" y="1933380"/>
                <a:ext cx="807973" cy="807973"/>
              </a:xfrm>
              <a:prstGeom prst="rect">
                <a:avLst/>
              </a:prstGeom>
            </p:spPr>
          </p:pic>
          <p:pic>
            <p:nvPicPr>
              <p:cNvPr id="9" name="图片 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604605" y="1984550"/>
                <a:ext cx="498752" cy="498752"/>
              </a:xfrm>
              <a:prstGeom prst="rect">
                <a:avLst/>
              </a:prstGeom>
              <a:noFill/>
            </p:spPr>
          </p:pic>
          <p:sp>
            <p:nvSpPr>
              <p:cNvPr id="10" name="圆角矩形 9"/>
              <p:cNvSpPr/>
              <p:nvPr/>
            </p:nvSpPr>
            <p:spPr bwMode="auto">
              <a:xfrm>
                <a:off x="4901434" y="1609145"/>
                <a:ext cx="2520000" cy="1440000"/>
              </a:xfrm>
              <a:prstGeom prst="roundRect">
                <a:avLst/>
              </a:prstGeom>
              <a:noFill/>
              <a:ln w="9525" cap="flat" cmpd="sng" algn="ctr">
                <a:solidFill>
                  <a:schemeClr val="accent2">
                    <a:lumMod val="60000"/>
                    <a:lumOff val="40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t">
                  <a:spcBef>
                    <a:spcPct val="0"/>
                  </a:spcBef>
                  <a:spcAft>
                    <a:spcPct val="0"/>
                  </a:spcAft>
                </a:pPr>
                <a:endParaRPr lang="zh-CN" altLang="en-US" sz="750">
                  <a:solidFill>
                    <a:schemeClr val="tx1">
                      <a:lumMod val="75000"/>
                      <a:lumOff val="25000"/>
                    </a:schemeClr>
                  </a:solidFill>
                  <a:latin typeface="FrutigerNext LT Regular" pitchFamily="34" charset="0"/>
                  <a:ea typeface="SimSun" panose="02010600030101010101" pitchFamily="2" charset="-122"/>
                </a:endParaRPr>
              </a:p>
            </p:txBody>
          </p:sp>
          <p:sp>
            <p:nvSpPr>
              <p:cNvPr id="11" name="文本框 10"/>
              <p:cNvSpPr txBox="1"/>
              <p:nvPr/>
            </p:nvSpPr>
            <p:spPr bwMode="auto">
              <a:xfrm>
                <a:off x="5027484" y="1663181"/>
                <a:ext cx="1084633" cy="316393"/>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1050" b="1" dirty="0">
                    <a:solidFill>
                      <a:schemeClr val="tx1">
                        <a:lumMod val="75000"/>
                        <a:lumOff val="25000"/>
                      </a:schemeClr>
                    </a:solidFill>
                    <a:latin typeface="Microsoft YaHei" panose="020B0503020204020204" pitchFamily="34" charset="-122"/>
                    <a:ea typeface="Microsoft YaHei" panose="020B0503020204020204" pitchFamily="34" charset="-122"/>
                    <a:cs typeface="Arial" panose="020B0604020202020204" pitchFamily="34" charset="0"/>
                  </a:rPr>
                  <a:t>CMS/ARC</a:t>
                </a:r>
                <a:endParaRPr lang="zh-CN" altLang="en-US" sz="1050" b="1" dirty="0">
                  <a:solidFill>
                    <a:schemeClr val="tx1">
                      <a:lumMod val="75000"/>
                      <a:lumOff val="25000"/>
                    </a:schemeClr>
                  </a:solidFill>
                  <a:latin typeface="Microsoft YaHei" panose="020B0503020204020204" pitchFamily="34" charset="-122"/>
                  <a:ea typeface="Microsoft YaHei" panose="020B0503020204020204" pitchFamily="34" charset="-122"/>
                  <a:cs typeface="Arial" panose="020B0604020202020204" pitchFamily="34" charset="0"/>
                </a:endParaRPr>
              </a:p>
            </p:txBody>
          </p:sp>
        </p:grpSp>
        <p:cxnSp>
          <p:nvCxnSpPr>
            <p:cNvPr id="6" name="直接连接符 5"/>
            <p:cNvCxnSpPr/>
            <p:nvPr/>
          </p:nvCxnSpPr>
          <p:spPr bwMode="auto">
            <a:xfrm>
              <a:off x="1635191" y="1820192"/>
              <a:ext cx="3420000" cy="0"/>
            </a:xfrm>
            <a:prstGeom prst="line">
              <a:avLst/>
            </a:prstGeom>
            <a:solidFill>
              <a:schemeClr val="accent1"/>
            </a:solidFill>
            <a:ln w="9525" cap="flat" cmpd="sng" algn="ctr">
              <a:solidFill>
                <a:schemeClr val="accent2">
                  <a:lumMod val="60000"/>
                  <a:lumOff val="40000"/>
                </a:schemeClr>
              </a:solidFill>
              <a:prstDash val="solid"/>
              <a:round/>
              <a:headEnd type="none" w="med" len="med"/>
              <a:tailEnd type="none" w="med" len="med"/>
            </a:ln>
            <a:effectLst/>
          </p:spPr>
        </p:cxnSp>
        <p:sp>
          <p:nvSpPr>
            <p:cNvPr id="7" name="文本框 6"/>
            <p:cNvSpPr txBox="1"/>
            <p:nvPr/>
          </p:nvSpPr>
          <p:spPr bwMode="auto">
            <a:xfrm>
              <a:off x="2506960" y="1534576"/>
              <a:ext cx="984180" cy="285616"/>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b="1" dirty="0">
                  <a:solidFill>
                    <a:schemeClr val="tx1">
                      <a:lumMod val="75000"/>
                      <a:lumOff val="25000"/>
                    </a:schemeClr>
                  </a:solidFill>
                  <a:latin typeface="Microsoft YaHei" panose="020B0503020204020204" pitchFamily="34" charset="-122"/>
                  <a:ea typeface="Microsoft YaHei" panose="020B0503020204020204" pitchFamily="34" charset="-122"/>
                  <a:cs typeface="Arial" panose="020B0604020202020204" pitchFamily="34" charset="0"/>
                </a:rPr>
                <a:t>SIA DC-09</a:t>
              </a:r>
              <a:endParaRPr lang="zh-CN" altLang="en-US" sz="900" b="1" dirty="0">
                <a:solidFill>
                  <a:schemeClr val="tx1">
                    <a:lumMod val="75000"/>
                    <a:lumOff val="25000"/>
                  </a:schemeClr>
                </a:solidFill>
                <a:latin typeface="Microsoft YaHei" panose="020B0503020204020204" pitchFamily="34" charset="-122"/>
                <a:ea typeface="Microsoft YaHei" panose="020B0503020204020204" pitchFamily="34" charset="-122"/>
                <a:cs typeface="Arial" panose="020B0604020202020204" pitchFamily="34" charset="0"/>
              </a:endParaRPr>
            </a:p>
          </p:txBody>
        </p:sp>
      </p:grpSp>
      <p:sp>
        <p:nvSpPr>
          <p:cNvPr id="12" name="文本框 11"/>
          <p:cNvSpPr txBox="1"/>
          <p:nvPr/>
        </p:nvSpPr>
        <p:spPr bwMode="auto">
          <a:xfrm>
            <a:off x="1192796" y="3320367"/>
            <a:ext cx="8656401" cy="2812231"/>
          </a:xfrm>
          <a:prstGeom prst="rect">
            <a:avLst/>
          </a:prstGeom>
          <a:noFill/>
          <a:ln w="9525">
            <a:noFill/>
            <a:miter lim="800000"/>
          </a:ln>
        </p:spPr>
        <p:txBody>
          <a:bodyPr wrap="square" lIns="74985" tIns="37490" rIns="74985" bIns="37490" rtlCol="0">
            <a:spAutoFit/>
          </a:bodyPr>
          <a:lstStyle/>
          <a:p>
            <a:pPr marL="214630" indent="-214630" defTabSz="751205" eaLnBrk="0" hangingPunct="0">
              <a:lnSpc>
                <a:spcPts val="1500"/>
              </a:lnSpc>
              <a:spcBef>
                <a:spcPts val="450"/>
              </a:spcBef>
              <a:spcAft>
                <a:spcPts val="450"/>
              </a:spcAft>
              <a:buFont typeface="Wingdings" panose="05000000000000000000" pitchFamily="2" charset="2"/>
              <a:buChar char="l"/>
            </a:pPr>
            <a:r>
              <a:rPr lang="en-US" altLang="zh-CN" sz="1400" b="1" dirty="0" smtClean="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Docking Method</a:t>
            </a:r>
            <a:r>
              <a:rPr lang="zh-CN" altLang="en-US"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：B</a:t>
            </a:r>
            <a:r>
              <a:rPr lang="zh-CN" altLang="en-US"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ased on the general docking protocol SIA DC-09 for the alarm industry, the Hub is directly connected to the thi</a:t>
            </a:r>
            <a:r>
              <a:rPr lang="zh-CN" altLang="en-US"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r</a:t>
            </a:r>
            <a:r>
              <a:rPr lang="en-US" altLang="zh-CN"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d</a:t>
            </a:r>
            <a:r>
              <a:rPr lang="zh-CN" altLang="en-US"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 </a:t>
            </a:r>
            <a:r>
              <a:rPr lang="zh-CN" altLang="en-US"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platform software.</a:t>
            </a:r>
          </a:p>
          <a:p>
            <a:pPr marL="214630" indent="-214630" defTabSz="751205" eaLnBrk="0" hangingPunct="0">
              <a:lnSpc>
                <a:spcPts val="1500"/>
              </a:lnSpc>
              <a:spcBef>
                <a:spcPts val="450"/>
              </a:spcBef>
              <a:spcAft>
                <a:spcPts val="450"/>
              </a:spcAft>
              <a:buFont typeface="Wingdings" panose="05000000000000000000" pitchFamily="2" charset="2"/>
              <a:buChar char="l"/>
            </a:pPr>
            <a:r>
              <a:rPr lang="en-US" altLang="zh-CN" sz="1400" b="1" dirty="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SIA </a:t>
            </a:r>
            <a:r>
              <a:rPr lang="en-US" altLang="zh-CN" sz="1400" b="1" dirty="0" smtClean="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DC-09</a:t>
            </a:r>
            <a:r>
              <a:rPr lang="zh-CN" altLang="en-US" sz="1400" b="1" dirty="0" smtClean="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 </a:t>
            </a:r>
            <a:r>
              <a:rPr lang="en-US" altLang="zh-CN" sz="1400" b="1" dirty="0" smtClean="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Protocol</a:t>
            </a:r>
            <a:r>
              <a:rPr lang="zh-CN" altLang="en-US"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t>
            </a:r>
            <a:endParaRPr lang="en-US" altLang="zh-CN"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endParaRPr>
          </a:p>
          <a:p>
            <a:pPr marL="671830" lvl="1" indent="-214630" defTabSz="751205" eaLnBrk="0" hangingPunct="0">
              <a:lnSpc>
                <a:spcPts val="1500"/>
              </a:lnSpc>
              <a:spcBef>
                <a:spcPts val="450"/>
              </a:spcBef>
              <a:spcAft>
                <a:spcPts val="450"/>
              </a:spcAft>
              <a:buFont typeface="Wingdings" panose="05000000000000000000" pitchFamily="2" charset="2"/>
              <a:buChar char="l"/>
            </a:pPr>
            <a:r>
              <a:rPr lang="en-US"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a:t>
            </a:r>
            <a:r>
              <a:rPr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 </a:t>
            </a:r>
            <a:r>
              <a:rPr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general network transmission protocol in the alarm industry, which is used for the alarm host to interface with the alarm receiving platform software for event </a:t>
            </a:r>
            <a:r>
              <a:rPr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transmission</a:t>
            </a:r>
            <a:r>
              <a:rPr lang="en-US"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t>
            </a:r>
          </a:p>
          <a:p>
            <a:pPr marL="671830" lvl="1" indent="-214630" defTabSz="751205" eaLnBrk="0" hangingPunct="0">
              <a:lnSpc>
                <a:spcPts val="1500"/>
              </a:lnSpc>
              <a:spcBef>
                <a:spcPts val="450"/>
              </a:spcBef>
              <a:spcAft>
                <a:spcPts val="450"/>
              </a:spcAft>
              <a:buFont typeface="Wingdings" panose="05000000000000000000" pitchFamily="2" charset="2"/>
              <a:buChar char="l"/>
            </a:pPr>
            <a:r>
              <a:rPr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The </a:t>
            </a:r>
            <a:r>
              <a:rPr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alarm events transmitted by the protocol have four encoding formats: SIA-DCS, * SIA-DCS, ADM-CID, * ADM-CID (with * means data is encrypted, SIA-DCS means SIA data format, ADM-CID means CID data format), and Dahua uses </a:t>
            </a:r>
            <a:r>
              <a:rPr sz="1400" dirty="0">
                <a:solidFill>
                  <a:srgbClr val="FF0000"/>
                </a:solidFill>
                <a:latin typeface="Calibri" panose="020F0502020204030204" pitchFamily="34" charset="0"/>
                <a:ea typeface="Microsoft YaHei" panose="020B0503020204020204" pitchFamily="34" charset="-122"/>
                <a:cs typeface="Calibri" panose="020F0502020204030204" pitchFamily="34" charset="0"/>
              </a:rPr>
              <a:t>ADM-CID and * </a:t>
            </a:r>
            <a:r>
              <a:rPr sz="1400" dirty="0" smtClean="0">
                <a:solidFill>
                  <a:srgbClr val="FF0000"/>
                </a:solidFill>
                <a:latin typeface="Calibri" panose="020F0502020204030204" pitchFamily="34" charset="0"/>
                <a:ea typeface="Microsoft YaHei" panose="020B0503020204020204" pitchFamily="34" charset="-122"/>
                <a:cs typeface="Calibri" panose="020F0502020204030204" pitchFamily="34" charset="0"/>
              </a:rPr>
              <a:t>ADM-CID</a:t>
            </a:r>
            <a:r>
              <a:rPr lang="en-US"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t>
            </a:r>
            <a:r>
              <a:rPr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 </a:t>
            </a:r>
            <a:endParaRPr lang="en-US"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endParaRPr>
          </a:p>
          <a:p>
            <a:pPr marL="671830" lvl="1" indent="-214630" defTabSz="751205" eaLnBrk="0" hangingPunct="0">
              <a:lnSpc>
                <a:spcPts val="1500"/>
              </a:lnSpc>
              <a:spcBef>
                <a:spcPts val="450"/>
              </a:spcBef>
              <a:spcAft>
                <a:spcPts val="450"/>
              </a:spcAft>
              <a:buFont typeface="Wingdings" panose="05000000000000000000" pitchFamily="2" charset="2"/>
              <a:buChar char="l"/>
            </a:pPr>
            <a:r>
              <a:rPr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AMD-CID </a:t>
            </a:r>
            <a:r>
              <a:rPr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has three transmission modes: PSTN, serial port and network. </a:t>
            </a:r>
            <a:r>
              <a:rPr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Currently</a:t>
            </a:r>
            <a:r>
              <a:rPr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 only SIA DC-09 is known based on network transmission.</a:t>
            </a:r>
          </a:p>
          <a:p>
            <a:pPr indent="0" defTabSz="751205" eaLnBrk="0" hangingPunct="0">
              <a:lnSpc>
                <a:spcPts val="1500"/>
              </a:lnSpc>
              <a:spcBef>
                <a:spcPts val="450"/>
              </a:spcBef>
              <a:spcAft>
                <a:spcPts val="450"/>
              </a:spcAft>
              <a:buFont typeface="Wingdings" panose="05000000000000000000" pitchFamily="2" charset="2"/>
              <a:buNone/>
            </a:pPr>
            <a:endParaRPr lang="en-US" altLang="zh-CN" sz="900" dirty="0">
              <a:solidFill>
                <a:schemeClr val="tx1">
                  <a:lumMod val="75000"/>
                  <a:lumOff val="25000"/>
                </a:schemeClr>
              </a:solidFill>
              <a:latin typeface="Microsoft YaHei" panose="020B0503020204020204" pitchFamily="34" charset="-122"/>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7543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4282" y="588309"/>
            <a:ext cx="8932227" cy="527536"/>
          </a:xfrm>
        </p:spPr>
        <p:txBody>
          <a:bodyPr/>
          <a:lstStyle/>
          <a:p>
            <a:r>
              <a:rPr lang="en-US" altLang="zh-CN" dirty="0" smtClean="0">
                <a:latin typeface="Calibri" panose="020F0502020204030204" pitchFamily="34" charset="0"/>
                <a:cs typeface="Calibri" panose="020F0502020204030204" pitchFamily="34" charset="0"/>
              </a:rPr>
              <a:t>Third-Party Connection </a:t>
            </a:r>
            <a:r>
              <a:rPr lang="en-US" altLang="zh-CN" dirty="0" smtClean="0">
                <a:solidFill>
                  <a:schemeClr val="tx1"/>
                </a:solidFill>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By SIA DC-09</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Protocol</a:t>
            </a:r>
            <a:endParaRPr lang="zh-CN" altLang="en-US" dirty="0">
              <a:latin typeface="Calibri" panose="020F0502020204030204" pitchFamily="34" charset="0"/>
              <a:cs typeface="Calibri" panose="020F0502020204030204" pitchFamily="34" charset="0"/>
            </a:endParaRPr>
          </a:p>
        </p:txBody>
      </p:sp>
      <p:grpSp>
        <p:nvGrpSpPr>
          <p:cNvPr id="3" name="组合 2"/>
          <p:cNvGrpSpPr/>
          <p:nvPr/>
        </p:nvGrpSpPr>
        <p:grpSpPr>
          <a:xfrm>
            <a:off x="2781484" y="1772794"/>
            <a:ext cx="4857912" cy="1203161"/>
            <a:chOff x="669696" y="1100192"/>
            <a:chExt cx="6326418" cy="144000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7615" t="17499" r="27388" b="18756"/>
            <a:stretch>
              <a:fillRect/>
            </a:stretch>
          </p:blipFill>
          <p:spPr>
            <a:xfrm>
              <a:off x="669696" y="1417722"/>
              <a:ext cx="852290" cy="804940"/>
            </a:xfrm>
            <a:prstGeom prst="rect">
              <a:avLst/>
            </a:prstGeom>
          </p:spPr>
        </p:pic>
        <p:grpSp>
          <p:nvGrpSpPr>
            <p:cNvPr id="5" name="组合 4"/>
            <p:cNvGrpSpPr/>
            <p:nvPr/>
          </p:nvGrpSpPr>
          <p:grpSpPr>
            <a:xfrm>
              <a:off x="4476114" y="1100192"/>
              <a:ext cx="2520000" cy="1440000"/>
              <a:chOff x="4901434" y="1609145"/>
              <a:chExt cx="2520000" cy="1440000"/>
            </a:xfrm>
          </p:grpSpPr>
          <p:pic>
            <p:nvPicPr>
              <p:cNvPr id="8" name="图片 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5591170" y="1933380"/>
                <a:ext cx="807973" cy="807973"/>
              </a:xfrm>
              <a:prstGeom prst="rect">
                <a:avLst/>
              </a:prstGeom>
            </p:spPr>
          </p:pic>
          <p:pic>
            <p:nvPicPr>
              <p:cNvPr id="9" name="图片 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604605" y="1984550"/>
                <a:ext cx="498752" cy="498752"/>
              </a:xfrm>
              <a:prstGeom prst="rect">
                <a:avLst/>
              </a:prstGeom>
              <a:noFill/>
            </p:spPr>
          </p:pic>
          <p:sp>
            <p:nvSpPr>
              <p:cNvPr id="10" name="圆角矩形 9"/>
              <p:cNvSpPr/>
              <p:nvPr/>
            </p:nvSpPr>
            <p:spPr bwMode="auto">
              <a:xfrm>
                <a:off x="4901434" y="1609145"/>
                <a:ext cx="2520000" cy="1440000"/>
              </a:xfrm>
              <a:prstGeom prst="roundRect">
                <a:avLst/>
              </a:prstGeom>
              <a:noFill/>
              <a:ln w="9525" cap="flat" cmpd="sng" algn="ctr">
                <a:solidFill>
                  <a:schemeClr val="accent2">
                    <a:lumMod val="60000"/>
                    <a:lumOff val="40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t">
                  <a:spcBef>
                    <a:spcPct val="0"/>
                  </a:spcBef>
                  <a:spcAft>
                    <a:spcPct val="0"/>
                  </a:spcAft>
                </a:pPr>
                <a:endParaRPr lang="zh-CN" altLang="en-US" sz="750">
                  <a:solidFill>
                    <a:schemeClr val="tx1">
                      <a:lumMod val="75000"/>
                      <a:lumOff val="25000"/>
                    </a:schemeClr>
                  </a:solidFill>
                  <a:latin typeface="Calibri" panose="020F0502020204030204" pitchFamily="34" charset="0"/>
                  <a:ea typeface="SimSun" panose="02010600030101010101" pitchFamily="2" charset="-122"/>
                  <a:cs typeface="Calibri" panose="020F0502020204030204" pitchFamily="34" charset="0"/>
                </a:endParaRPr>
              </a:p>
            </p:txBody>
          </p:sp>
          <p:sp>
            <p:nvSpPr>
              <p:cNvPr id="11" name="文本框 10"/>
              <p:cNvSpPr txBox="1"/>
              <p:nvPr/>
            </p:nvSpPr>
            <p:spPr bwMode="auto">
              <a:xfrm>
                <a:off x="5121525" y="1663181"/>
                <a:ext cx="896550" cy="284006"/>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1050" b="1"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CMS/ARC</a:t>
                </a:r>
                <a:endParaRPr lang="zh-CN" altLang="en-US" sz="1050" b="1"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endParaRPr>
              </a:p>
            </p:txBody>
          </p:sp>
        </p:grpSp>
        <p:cxnSp>
          <p:nvCxnSpPr>
            <p:cNvPr id="6" name="直接连接符 5"/>
            <p:cNvCxnSpPr/>
            <p:nvPr/>
          </p:nvCxnSpPr>
          <p:spPr bwMode="auto">
            <a:xfrm>
              <a:off x="1635191" y="1820192"/>
              <a:ext cx="3420000" cy="0"/>
            </a:xfrm>
            <a:prstGeom prst="line">
              <a:avLst/>
            </a:prstGeom>
            <a:solidFill>
              <a:schemeClr val="accent1"/>
            </a:solidFill>
            <a:ln w="9525" cap="flat" cmpd="sng" algn="ctr">
              <a:solidFill>
                <a:schemeClr val="accent2">
                  <a:lumMod val="60000"/>
                  <a:lumOff val="40000"/>
                </a:schemeClr>
              </a:solidFill>
              <a:prstDash val="solid"/>
              <a:round/>
              <a:headEnd type="none" w="med" len="med"/>
              <a:tailEnd type="none" w="med" len="med"/>
            </a:ln>
            <a:effectLst/>
          </p:spPr>
        </p:cxnSp>
        <p:sp>
          <p:nvSpPr>
            <p:cNvPr id="7" name="文本框 6"/>
            <p:cNvSpPr txBox="1"/>
            <p:nvPr/>
          </p:nvSpPr>
          <p:spPr bwMode="auto">
            <a:xfrm>
              <a:off x="2597745" y="1534576"/>
              <a:ext cx="802609" cy="256379"/>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b="1"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SIA DC-09</a:t>
              </a:r>
              <a:endParaRPr lang="zh-CN" altLang="en-US" sz="900" b="1"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endParaRPr>
            </a:p>
          </p:txBody>
        </p:sp>
      </p:grpSp>
      <p:sp>
        <p:nvSpPr>
          <p:cNvPr id="13" name="矩形 12"/>
          <p:cNvSpPr/>
          <p:nvPr/>
        </p:nvSpPr>
        <p:spPr>
          <a:xfrm>
            <a:off x="882050" y="3375817"/>
            <a:ext cx="9644591" cy="2080057"/>
          </a:xfrm>
          <a:prstGeom prst="rect">
            <a:avLst/>
          </a:prstGeom>
        </p:spPr>
        <p:txBody>
          <a:bodyPr wrap="square">
            <a:spAutoFit/>
          </a:bodyPr>
          <a:lstStyle/>
          <a:p>
            <a:pPr marL="214630" indent="-214630" defTabSz="751205" eaLnBrk="0" hangingPunct="0">
              <a:lnSpc>
                <a:spcPts val="1500"/>
              </a:lnSpc>
              <a:spcBef>
                <a:spcPts val="450"/>
              </a:spcBef>
              <a:spcAft>
                <a:spcPts val="450"/>
              </a:spcAft>
              <a:buFont typeface="Wingdings" panose="05000000000000000000" pitchFamily="2" charset="2"/>
              <a:buChar char="l"/>
            </a:pPr>
            <a:r>
              <a:rPr lang="en-US" altLang="zh-CN" sz="1400" b="1" dirty="0" smtClean="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Advantage</a:t>
            </a:r>
            <a:r>
              <a:rPr lang="zh-CN" altLang="en-US"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t>
            </a:r>
            <a:r>
              <a:rPr lang="en-GB"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The application is mature and extensive (the alarm host and alarm receiving platform generally support this protocol), and the connection is simple and convenient (you only need to configure the IP address, service port number, and host account of the alarm receiving platform on the alarm host, and the host account is used when adding the alarm host on the platform), without adding additional workload.</a:t>
            </a:r>
          </a:p>
          <a:p>
            <a:pPr marL="214630" indent="-214630" defTabSz="751205" eaLnBrk="0" hangingPunct="0">
              <a:lnSpc>
                <a:spcPts val="1500"/>
              </a:lnSpc>
              <a:spcBef>
                <a:spcPts val="450"/>
              </a:spcBef>
              <a:spcAft>
                <a:spcPts val="450"/>
              </a:spcAft>
              <a:buFont typeface="Wingdings" panose="05000000000000000000" pitchFamily="2" charset="2"/>
              <a:buChar char="l"/>
            </a:pPr>
            <a:r>
              <a:rPr lang="en-US" altLang="zh-CN" sz="1400" b="1" dirty="0" smtClean="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Disadvantage</a:t>
            </a:r>
            <a:r>
              <a:rPr lang="zh-CN" altLang="en-US"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t>
            </a:r>
            <a:r>
              <a:rPr lang="en-US" altLang="zh-CN"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1. </a:t>
            </a:r>
            <a:r>
              <a:rPr lang="en-GB"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The protocol is simple. By default, only event reporting is supported. The back control </a:t>
            </a:r>
            <a:r>
              <a:rPr lang="en-GB"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(arm/ disarm) </a:t>
            </a:r>
            <a:r>
              <a:rPr lang="en-GB"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operation needs to be customized, and new applications such as image transmission cannot be realized; 2. It will increase the burden of third-party platform management device heartbeat link.</a:t>
            </a:r>
          </a:p>
          <a:p>
            <a:pPr marL="214630" indent="-214630" defTabSz="751205" eaLnBrk="0" hangingPunct="0">
              <a:lnSpc>
                <a:spcPts val="1500"/>
              </a:lnSpc>
              <a:spcBef>
                <a:spcPts val="450"/>
              </a:spcBef>
              <a:spcAft>
                <a:spcPts val="450"/>
              </a:spcAft>
              <a:buFont typeface="Wingdings" panose="05000000000000000000" pitchFamily="2" charset="2"/>
              <a:buChar char="l"/>
            </a:pPr>
            <a:r>
              <a:rPr lang="en-US" altLang="zh-CN" sz="1400" b="1" dirty="0" smtClean="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Application</a:t>
            </a:r>
            <a:r>
              <a:rPr lang="zh-CN" altLang="en-US" sz="1400" dirty="0" smtClean="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a:t>
            </a:r>
            <a:r>
              <a:rPr lang="en-GB"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There is a public network static IP, and an alarm receiving </a:t>
            </a:r>
            <a:r>
              <a:rPr lang="en-GB" sz="1400" dirty="0" err="1">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center</a:t>
            </a:r>
            <a:r>
              <a:rPr lang="en-GB"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 with servers and alarm receiving software is deployed. It is only used for simple event receiving applications.</a:t>
            </a:r>
          </a:p>
        </p:txBody>
      </p:sp>
    </p:spTree>
    <p:extLst>
      <p:ext uri="{BB962C8B-B14F-4D97-AF65-F5344CB8AC3E}">
        <p14:creationId xmlns:p14="http://schemas.microsoft.com/office/powerpoint/2010/main" val="422410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42784" y="1291269"/>
            <a:ext cx="6223653" cy="1659749"/>
            <a:chOff x="688848" y="1003105"/>
            <a:chExt cx="8377833" cy="1929985"/>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7615" t="17499" r="27388" b="18756"/>
            <a:stretch>
              <a:fillRect/>
            </a:stretch>
          </p:blipFill>
          <p:spPr>
            <a:xfrm>
              <a:off x="688848" y="2031071"/>
              <a:ext cx="852290" cy="804940"/>
            </a:xfrm>
            <a:prstGeom prst="rect">
              <a:avLst/>
            </a:prstGeom>
          </p:spPr>
        </p:pic>
        <p:grpSp>
          <p:nvGrpSpPr>
            <p:cNvPr id="5" name="组合 4"/>
            <p:cNvGrpSpPr/>
            <p:nvPr/>
          </p:nvGrpSpPr>
          <p:grpSpPr>
            <a:xfrm>
              <a:off x="3439826" y="1044932"/>
              <a:ext cx="1218754" cy="639264"/>
              <a:chOff x="8970035" y="2809857"/>
              <a:chExt cx="1332192" cy="731292"/>
            </a:xfrm>
          </p:grpSpPr>
          <p:pic>
            <p:nvPicPr>
              <p:cNvPr id="20" name="Picture 4" descr="D:\work data\4_文档编写\4_报警产品\DHI-ARC5402A-GW文档编写\素材\cloud.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970035" y="2809857"/>
                <a:ext cx="1332192" cy="7312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70"/>
              <p:cNvSpPr txBox="1"/>
              <p:nvPr/>
            </p:nvSpPr>
            <p:spPr>
              <a:xfrm>
                <a:off x="9061633" y="3067684"/>
                <a:ext cx="1166301" cy="387278"/>
              </a:xfrm>
              <a:prstGeom prst="rect">
                <a:avLst/>
              </a:prstGeom>
              <a:noFill/>
            </p:spPr>
            <p:txBody>
              <a:bodyPr wrap="square" lIns="91430" tIns="45715" rIns="91430" bIns="45715" rtlCol="0">
                <a:spAutoFit/>
              </a:bodyPr>
              <a:lstStyle/>
              <a:p>
                <a:pPr algn="ctr" defTabSz="685800">
                  <a:buSzPct val="100000"/>
                  <a:defRPr/>
                </a:pPr>
                <a:r>
                  <a:rPr lang="en-US" altLang="zh-CN" sz="1050" b="1" dirty="0" err="1">
                    <a:solidFill>
                      <a:prstClr val="black">
                        <a:lumMod val="75000"/>
                        <a:lumOff val="25000"/>
                      </a:prstClr>
                    </a:solidFill>
                    <a:latin typeface="Microsoft YaHei" panose="020B0503020204020204" pitchFamily="34" charset="-122"/>
                    <a:ea typeface="Microsoft YaHei" panose="020B0503020204020204" pitchFamily="34" charset="-122"/>
                    <a:cs typeface="Arial Unicode MS" panose="020B0604020202020204" pitchFamily="34" charset="-122"/>
                  </a:rPr>
                  <a:t>Dcloud</a:t>
                </a:r>
                <a:endParaRPr lang="en-US" altLang="zh-CN" sz="1050" b="1" dirty="0">
                  <a:solidFill>
                    <a:prstClr val="black">
                      <a:lumMod val="75000"/>
                      <a:lumOff val="25000"/>
                    </a:prstClr>
                  </a:solidFill>
                  <a:latin typeface="Microsoft YaHei" panose="020B0503020204020204" pitchFamily="34" charset="-122"/>
                  <a:ea typeface="Microsoft YaHei" panose="020B0503020204020204" pitchFamily="34" charset="-122"/>
                  <a:cs typeface="Arial Unicode MS" panose="020B0604020202020204" pitchFamily="34" charset="-122"/>
                </a:endParaRPr>
              </a:p>
            </p:txBody>
          </p:sp>
        </p:grpSp>
        <p:cxnSp>
          <p:nvCxnSpPr>
            <p:cNvPr id="6" name="直接连接符 5"/>
            <p:cNvCxnSpPr/>
            <p:nvPr/>
          </p:nvCxnSpPr>
          <p:spPr bwMode="auto">
            <a:xfrm flipV="1">
              <a:off x="1711139" y="1599844"/>
              <a:ext cx="1584000" cy="792000"/>
            </a:xfrm>
            <a:prstGeom prst="line">
              <a:avLst/>
            </a:prstGeom>
            <a:solidFill>
              <a:schemeClr val="accent1"/>
            </a:solidFill>
            <a:ln w="9525" cap="flat" cmpd="sng" algn="ctr">
              <a:solidFill>
                <a:schemeClr val="accent2">
                  <a:lumMod val="75000"/>
                </a:schemeClr>
              </a:solidFill>
              <a:prstDash val="solid"/>
              <a:round/>
              <a:headEnd type="none" w="med" len="med"/>
              <a:tailEnd type="none" w="med" len="med"/>
            </a:ln>
            <a:effectLst/>
          </p:spPr>
        </p:cxnSp>
        <p:cxnSp>
          <p:nvCxnSpPr>
            <p:cNvPr id="7" name="直接连接符 6"/>
            <p:cNvCxnSpPr/>
            <p:nvPr/>
          </p:nvCxnSpPr>
          <p:spPr bwMode="auto">
            <a:xfrm>
              <a:off x="4730923" y="1594663"/>
              <a:ext cx="2160000" cy="792000"/>
            </a:xfrm>
            <a:prstGeom prst="line">
              <a:avLst/>
            </a:prstGeom>
            <a:solidFill>
              <a:schemeClr val="accent1"/>
            </a:solidFill>
            <a:ln w="9525" cap="flat" cmpd="sng" algn="ctr">
              <a:solidFill>
                <a:schemeClr val="accent2">
                  <a:lumMod val="75000"/>
                </a:schemeClr>
              </a:solidFill>
              <a:prstDash val="solid"/>
              <a:round/>
              <a:headEnd type="none" w="med" len="med"/>
              <a:tailEnd type="none" w="med" len="med"/>
            </a:ln>
            <a:effectLst/>
          </p:spPr>
        </p:cxnSp>
        <p:cxnSp>
          <p:nvCxnSpPr>
            <p:cNvPr id="8" name="直接连接符 7"/>
            <p:cNvCxnSpPr/>
            <p:nvPr/>
          </p:nvCxnSpPr>
          <p:spPr bwMode="auto">
            <a:xfrm>
              <a:off x="1711139" y="2605853"/>
              <a:ext cx="5192378" cy="0"/>
            </a:xfrm>
            <a:prstGeom prst="line">
              <a:avLst/>
            </a:prstGeom>
            <a:solidFill>
              <a:schemeClr val="accent1"/>
            </a:solidFill>
            <a:ln w="9525" cap="flat" cmpd="sng" algn="ctr">
              <a:solidFill>
                <a:srgbClr val="00B050"/>
              </a:solidFill>
              <a:prstDash val="solid"/>
              <a:round/>
              <a:headEnd type="none" w="med" len="med"/>
              <a:tailEnd type="none" w="med" len="med"/>
            </a:ln>
            <a:effectLst/>
          </p:spPr>
        </p:cxnSp>
        <p:sp>
          <p:nvSpPr>
            <p:cNvPr id="9" name="文本框 8"/>
            <p:cNvSpPr txBox="1"/>
            <p:nvPr/>
          </p:nvSpPr>
          <p:spPr bwMode="auto">
            <a:xfrm>
              <a:off x="2540653" y="1926665"/>
              <a:ext cx="625107" cy="285616"/>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b="1" dirty="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rPr>
                <a:t>PAAS</a:t>
              </a:r>
              <a:endParaRPr lang="zh-CN" altLang="en-US" sz="900" b="1" dirty="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 name="文本框 9"/>
            <p:cNvSpPr txBox="1"/>
            <p:nvPr/>
          </p:nvSpPr>
          <p:spPr bwMode="auto">
            <a:xfrm>
              <a:off x="5047453" y="1926666"/>
              <a:ext cx="625107" cy="285616"/>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b="1" dirty="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rPr>
                <a:t>PAAS</a:t>
              </a:r>
              <a:endParaRPr lang="zh-CN" altLang="en-US" sz="900" b="1" dirty="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 name="文本框 10"/>
            <p:cNvSpPr txBox="1"/>
            <p:nvPr/>
          </p:nvSpPr>
          <p:spPr bwMode="auto">
            <a:xfrm>
              <a:off x="3586780" y="2647474"/>
              <a:ext cx="1067535" cy="285616"/>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900" b="1" dirty="0" err="1">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rPr>
                <a:t>Dahua</a:t>
              </a:r>
              <a:r>
                <a:rPr lang="en-US" altLang="zh-CN" sz="900" b="1" dirty="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rPr>
                <a:t> SDK</a:t>
              </a:r>
              <a:endParaRPr lang="zh-CN" altLang="en-US" sz="900" b="1" dirty="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endParaRPr>
            </a:p>
          </p:txBody>
        </p:sp>
        <p:grpSp>
          <p:nvGrpSpPr>
            <p:cNvPr id="12" name="组合 11"/>
            <p:cNvGrpSpPr/>
            <p:nvPr/>
          </p:nvGrpSpPr>
          <p:grpSpPr>
            <a:xfrm>
              <a:off x="6419762" y="1003105"/>
              <a:ext cx="2646919" cy="1800000"/>
              <a:chOff x="4901434" y="4053394"/>
              <a:chExt cx="2646919" cy="1800000"/>
            </a:xfrm>
          </p:grpSpPr>
          <p:pic>
            <p:nvPicPr>
              <p:cNvPr id="13" name="图片 12"/>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91170" y="4341739"/>
                <a:ext cx="807973" cy="807973"/>
              </a:xfrm>
              <a:prstGeom prst="rect">
                <a:avLst/>
              </a:prstGeom>
            </p:spPr>
          </p:pic>
          <p:pic>
            <p:nvPicPr>
              <p:cNvPr id="14" name="图片 13"/>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09889" y="4396718"/>
                <a:ext cx="498752" cy="498752"/>
              </a:xfrm>
              <a:prstGeom prst="rect">
                <a:avLst/>
              </a:prstGeom>
              <a:noFill/>
            </p:spPr>
          </p:pic>
          <p:sp>
            <p:nvSpPr>
              <p:cNvPr id="15" name="圆角矩形 14"/>
              <p:cNvSpPr/>
              <p:nvPr/>
            </p:nvSpPr>
            <p:spPr bwMode="auto">
              <a:xfrm>
                <a:off x="4901434" y="4053394"/>
                <a:ext cx="2520000" cy="1800000"/>
              </a:xfrm>
              <a:prstGeom prst="roundRect">
                <a:avLst/>
              </a:prstGeom>
              <a:noFill/>
              <a:ln w="9525" cap="flat" cmpd="sng" algn="ctr">
                <a:solidFill>
                  <a:schemeClr val="accent2">
                    <a:lumMod val="75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t">
                  <a:spcBef>
                    <a:spcPct val="0"/>
                  </a:spcBef>
                  <a:spcAft>
                    <a:spcPct val="0"/>
                  </a:spcAft>
                </a:pPr>
                <a:endParaRPr lang="zh-CN" altLang="en-US" sz="900">
                  <a:solidFill>
                    <a:prstClr val="black">
                      <a:lumMod val="75000"/>
                      <a:lumOff val="25000"/>
                    </a:prstClr>
                  </a:solidFill>
                  <a:latin typeface="FrutigerNext LT Regular" pitchFamily="34" charset="0"/>
                  <a:ea typeface="SimSun" panose="02010600030101010101" pitchFamily="2" charset="-122"/>
                </a:endParaRPr>
              </a:p>
            </p:txBody>
          </p:sp>
          <p:sp>
            <p:nvSpPr>
              <p:cNvPr id="16" name="文本框 15"/>
              <p:cNvSpPr txBox="1"/>
              <p:nvPr/>
            </p:nvSpPr>
            <p:spPr bwMode="auto">
              <a:xfrm>
                <a:off x="4955225" y="4062405"/>
                <a:ext cx="1084633" cy="316393"/>
              </a:xfrm>
              <a:prstGeom prst="rect">
                <a:avLst/>
              </a:prstGeom>
              <a:noFill/>
              <a:ln w="9525">
                <a:noFill/>
                <a:miter lim="800000"/>
              </a:ln>
            </p:spPr>
            <p:txBody>
              <a:bodyPr wrap="none" lIns="74985" tIns="37490" rIns="74985" bIns="37490" rtlCol="0">
                <a:spAutoFit/>
              </a:bodyPr>
              <a:lstStyle/>
              <a:p>
                <a:pPr algn="ctr" defTabSz="751205" eaLnBrk="0" hangingPunct="0"/>
                <a:r>
                  <a:rPr lang="en-US" altLang="zh-CN" sz="1050" b="1" dirty="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rPr>
                  <a:t>CMS/ARC</a:t>
                </a:r>
                <a:endParaRPr lang="zh-CN" altLang="en-US" sz="1050" b="1" dirty="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7" name="矩形 16"/>
              <p:cNvSpPr/>
              <p:nvPr/>
            </p:nvSpPr>
            <p:spPr bwMode="auto">
              <a:xfrm>
                <a:off x="5549988" y="5433217"/>
                <a:ext cx="1258391" cy="360727"/>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lstStyle/>
              <a:p>
                <a:pPr algn="ctr" defTabSz="685800" fontAlgn="t">
                  <a:spcBef>
                    <a:spcPct val="0"/>
                  </a:spcBef>
                  <a:spcAft>
                    <a:spcPct val="0"/>
                  </a:spcAft>
                </a:pPr>
                <a:r>
                  <a:rPr lang="en-US" altLang="zh-CN" sz="1050" b="1" dirty="0">
                    <a:solidFill>
                      <a:prstClr val="white"/>
                    </a:solidFill>
                    <a:latin typeface="Arial" panose="020B0604020202020204" pitchFamily="34" charset="0"/>
                    <a:ea typeface="SimSun" panose="02010600030101010101" pitchFamily="2" charset="-122"/>
                    <a:cs typeface="Arial" panose="020B0604020202020204" pitchFamily="34" charset="0"/>
                  </a:rPr>
                  <a:t>Converter</a:t>
                </a:r>
                <a:endParaRPr lang="zh-CN" altLang="en-US" sz="1050" b="1" dirty="0">
                  <a:solidFill>
                    <a:prstClr val="white"/>
                  </a:solidFill>
                  <a:latin typeface="Arial" panose="020B0604020202020204" pitchFamily="34" charset="0"/>
                  <a:ea typeface="SimSun" panose="02010600030101010101" pitchFamily="2" charset="-122"/>
                  <a:cs typeface="Arial" panose="020B0604020202020204" pitchFamily="34" charset="0"/>
                </a:endParaRPr>
              </a:p>
            </p:txBody>
          </p:sp>
          <p:cxnSp>
            <p:nvCxnSpPr>
              <p:cNvPr id="18" name="直接连接符 17"/>
              <p:cNvCxnSpPr/>
              <p:nvPr/>
            </p:nvCxnSpPr>
            <p:spPr bwMode="auto">
              <a:xfrm flipV="1">
                <a:off x="5989365" y="5131308"/>
                <a:ext cx="0" cy="252000"/>
              </a:xfrm>
              <a:prstGeom prst="line">
                <a:avLst/>
              </a:prstGeom>
              <a:solidFill>
                <a:schemeClr val="accent1"/>
              </a:solidFill>
              <a:ln w="9525" cap="flat" cmpd="sng" algn="ctr">
                <a:solidFill>
                  <a:schemeClr val="accent5">
                    <a:lumMod val="75000"/>
                  </a:schemeClr>
                </a:solidFill>
                <a:prstDash val="solid"/>
                <a:round/>
                <a:headEnd type="none" w="med" len="med"/>
                <a:tailEnd type="none" w="med" len="med"/>
              </a:ln>
              <a:effectLst/>
            </p:spPr>
          </p:cxnSp>
          <p:sp>
            <p:nvSpPr>
              <p:cNvPr id="19" name="文本框 18"/>
              <p:cNvSpPr txBox="1"/>
              <p:nvPr/>
            </p:nvSpPr>
            <p:spPr bwMode="auto">
              <a:xfrm>
                <a:off x="5843071" y="5152113"/>
                <a:ext cx="1705282" cy="231195"/>
              </a:xfrm>
              <a:prstGeom prst="rect">
                <a:avLst/>
              </a:prstGeom>
              <a:noFill/>
              <a:ln w="9525">
                <a:noFill/>
                <a:miter lim="800000"/>
              </a:ln>
            </p:spPr>
            <p:txBody>
              <a:bodyPr wrap="square" lIns="74985" tIns="37490" rIns="74985" bIns="37490" rtlCol="0">
                <a:spAutoFit/>
              </a:bodyPr>
              <a:lstStyle/>
              <a:p>
                <a:pPr algn="ctr" defTabSz="751205" eaLnBrk="0" hangingPunct="0"/>
                <a:r>
                  <a:rPr lang="en-US" altLang="zh-CN" sz="800" dirty="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rPr>
                  <a:t>TCP/IP &amp; </a:t>
                </a:r>
                <a:r>
                  <a:rPr lang="en-US" altLang="zh-CN" sz="800" dirty="0" smtClean="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rPr>
                  <a:t>Serial-COM</a:t>
                </a:r>
                <a:endParaRPr lang="zh-CN" altLang="en-US" sz="800" dirty="0">
                  <a:solidFill>
                    <a:prstClr val="black">
                      <a:lumMod val="75000"/>
                      <a:lumOff val="25000"/>
                    </a:prstClr>
                  </a:solidFill>
                  <a:latin typeface="Microsoft YaHei" panose="020B0503020204020204" pitchFamily="34" charset="-122"/>
                  <a:ea typeface="Microsoft YaHei" panose="020B0503020204020204" pitchFamily="34" charset="-122"/>
                  <a:cs typeface="Arial" panose="020B0604020202020204" pitchFamily="34" charset="0"/>
                </a:endParaRPr>
              </a:p>
            </p:txBody>
          </p:sp>
        </p:grpSp>
      </p:grpSp>
      <p:sp>
        <p:nvSpPr>
          <p:cNvPr id="22" name="文本框 21"/>
          <p:cNvSpPr txBox="1"/>
          <p:nvPr/>
        </p:nvSpPr>
        <p:spPr bwMode="auto">
          <a:xfrm>
            <a:off x="1049514" y="3486376"/>
            <a:ext cx="8326680" cy="2174107"/>
          </a:xfrm>
          <a:prstGeom prst="rect">
            <a:avLst/>
          </a:prstGeom>
          <a:noFill/>
          <a:ln w="9525">
            <a:noFill/>
            <a:miter lim="800000"/>
          </a:ln>
        </p:spPr>
        <p:txBody>
          <a:bodyPr wrap="square" lIns="74985" tIns="37490" rIns="74985" bIns="37490" rtlCol="0">
            <a:spAutoFit/>
          </a:bodyPr>
          <a:lstStyle/>
          <a:p>
            <a:pPr marL="214630" indent="-214630" defTabSz="751205" eaLnBrk="0" hangingPunct="0">
              <a:lnSpc>
                <a:spcPts val="1500"/>
              </a:lnSpc>
              <a:spcBef>
                <a:spcPts val="450"/>
              </a:spcBef>
              <a:spcAft>
                <a:spcPts val="450"/>
              </a:spcAft>
              <a:buFont typeface="Wingdings" panose="05000000000000000000" pitchFamily="2" charset="2"/>
              <a:buChar char="l"/>
            </a:pPr>
            <a:r>
              <a:rPr lang="en-US" altLang="zh-CN" sz="1400" b="1" dirty="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Docking Method</a:t>
            </a:r>
            <a:r>
              <a:rPr lang="zh-CN" altLang="en-US"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 </a:t>
            </a:r>
            <a:r>
              <a:rPr sz="1400" dirty="0" smtClean="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The </a:t>
            </a:r>
            <a:r>
              <a:rPr sz="14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Hub accesses the middleware Converter directly or through the </a:t>
            </a:r>
            <a:r>
              <a:rPr sz="1400" dirty="0" err="1">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Dcloud</a:t>
            </a:r>
            <a:r>
              <a:rPr sz="14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 forwarding. The Converter forwards the received event filtering to the third-party platform through the network port or serial port according to the protocol requirements of the third-party platform.</a:t>
            </a:r>
          </a:p>
          <a:p>
            <a:pPr marL="214630" indent="-214630" defTabSz="751205" eaLnBrk="0" hangingPunct="0">
              <a:lnSpc>
                <a:spcPts val="1500"/>
              </a:lnSpc>
              <a:spcBef>
                <a:spcPts val="450"/>
              </a:spcBef>
              <a:spcAft>
                <a:spcPts val="450"/>
              </a:spcAft>
              <a:buFont typeface="Wingdings" panose="05000000000000000000" pitchFamily="2" charset="2"/>
              <a:buChar char="l"/>
            </a:pPr>
            <a:r>
              <a:rPr lang="en-US" altLang="zh-CN" sz="1400" b="1" dirty="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Advantage</a:t>
            </a:r>
            <a:r>
              <a:rPr lang="zh-CN" altLang="en-US"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 </a:t>
            </a:r>
            <a:r>
              <a:rPr sz="1400" dirty="0" smtClean="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1</a:t>
            </a:r>
            <a:r>
              <a:rPr sz="14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 Reduce the burden of heartbeat management and data processing of third-party platform equipment; 2. The third-party platform can save network costs by eliminating the need for public static IP; 3. It can realize more new business applications, such as image transmission and coordinate transmission.</a:t>
            </a:r>
          </a:p>
          <a:p>
            <a:pPr marL="214630" indent="-214630" defTabSz="751205" eaLnBrk="0" hangingPunct="0">
              <a:lnSpc>
                <a:spcPts val="1500"/>
              </a:lnSpc>
              <a:spcBef>
                <a:spcPts val="450"/>
              </a:spcBef>
              <a:spcAft>
                <a:spcPts val="450"/>
              </a:spcAft>
              <a:buFont typeface="Wingdings" panose="05000000000000000000" pitchFamily="2" charset="2"/>
              <a:buChar char="l"/>
            </a:pPr>
            <a:r>
              <a:rPr lang="en-US" altLang="zh-CN" sz="1400" b="1" dirty="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Disadvantage</a:t>
            </a:r>
            <a:r>
              <a:rPr lang="zh-CN" altLang="en-US"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 </a:t>
            </a:r>
            <a:r>
              <a:rPr sz="1400" dirty="0" smtClean="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It </a:t>
            </a:r>
            <a:r>
              <a:rPr sz="14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will involve the development and compatibility of some tripartite protocols, which will be maintained continuously in the later period.</a:t>
            </a:r>
          </a:p>
          <a:p>
            <a:pPr marL="214630" indent="-214630" defTabSz="751205" eaLnBrk="0" hangingPunct="0">
              <a:lnSpc>
                <a:spcPts val="1500"/>
              </a:lnSpc>
              <a:spcBef>
                <a:spcPts val="450"/>
              </a:spcBef>
              <a:spcAft>
                <a:spcPts val="450"/>
              </a:spcAft>
              <a:buFont typeface="Wingdings" panose="05000000000000000000" pitchFamily="2" charset="2"/>
              <a:buChar char="l"/>
            </a:pPr>
            <a:r>
              <a:rPr lang="en-US" altLang="zh-CN" sz="1400" b="1" dirty="0">
                <a:solidFill>
                  <a:schemeClr val="accent2">
                    <a:lumMod val="75000"/>
                  </a:schemeClr>
                </a:solidFill>
                <a:latin typeface="Calibri" panose="020F0502020204030204" pitchFamily="34" charset="0"/>
                <a:ea typeface="Microsoft YaHei" panose="020B0503020204020204" pitchFamily="34" charset="-122"/>
                <a:cs typeface="Calibri" panose="020F0502020204030204" pitchFamily="34" charset="0"/>
              </a:rPr>
              <a:t>Application</a:t>
            </a:r>
            <a:r>
              <a:rPr lang="zh-CN" altLang="en-US" sz="1400" dirty="0">
                <a:solidFill>
                  <a:schemeClr val="tx1">
                    <a:lumMod val="75000"/>
                    <a:lumOff val="25000"/>
                  </a:schemeClr>
                </a:solidFill>
                <a:latin typeface="Calibri" panose="020F0502020204030204" pitchFamily="34" charset="0"/>
                <a:ea typeface="Microsoft YaHei" panose="020B0503020204020204" pitchFamily="34" charset="-122"/>
                <a:cs typeface="Calibri" panose="020F0502020204030204" pitchFamily="34" charset="0"/>
              </a:rPr>
              <a:t>： </a:t>
            </a:r>
            <a:r>
              <a:rPr lang="zh-CN" altLang="en-US" sz="1400" dirty="0" smtClean="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T</a:t>
            </a:r>
            <a:r>
              <a:rPr lang="zh-CN" altLang="en-US" sz="1400" dirty="0">
                <a:solidFill>
                  <a:prstClr val="black">
                    <a:lumMod val="75000"/>
                    <a:lumOff val="25000"/>
                  </a:prstClr>
                </a:solidFill>
                <a:latin typeface="Calibri" panose="020F0502020204030204" pitchFamily="34" charset="0"/>
                <a:ea typeface="Microsoft YaHei" panose="020B0503020204020204" pitchFamily="34" charset="-122"/>
                <a:cs typeface="Calibri" panose="020F0502020204030204" pitchFamily="34" charset="0"/>
              </a:rPr>
              <a:t>hree party platform software is not all scenarios except cloud platform.</a:t>
            </a:r>
          </a:p>
        </p:txBody>
      </p:sp>
      <p:sp>
        <p:nvSpPr>
          <p:cNvPr id="24" name="标题 1"/>
          <p:cNvSpPr>
            <a:spLocks noGrp="1"/>
          </p:cNvSpPr>
          <p:nvPr>
            <p:ph type="title"/>
          </p:nvPr>
        </p:nvSpPr>
        <p:spPr>
          <a:xfrm>
            <a:off x="544282" y="509122"/>
            <a:ext cx="8458401" cy="627184"/>
          </a:xfrm>
        </p:spPr>
        <p:txBody>
          <a:bodyPr/>
          <a:lstStyle/>
          <a:p>
            <a:r>
              <a:rPr lang="en-US" altLang="zh-CN" dirty="0" smtClean="0">
                <a:latin typeface="Calibri" panose="020F0502020204030204" pitchFamily="34" charset="0"/>
                <a:cs typeface="Calibri" panose="020F0502020204030204" pitchFamily="34" charset="0"/>
              </a:rPr>
              <a:t>Third Party Connection </a:t>
            </a:r>
            <a:r>
              <a:rPr lang="en-US" altLang="zh-CN" dirty="0" smtClean="0">
                <a:solidFill>
                  <a:schemeClr val="tx1"/>
                </a:solidFill>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By </a:t>
            </a:r>
            <a:r>
              <a:rPr lang="en-US" altLang="zh-CN" dirty="0" smtClean="0">
                <a:latin typeface="Calibri" panose="020F0502020204030204" pitchFamily="34" charset="0"/>
                <a:cs typeface="Calibri" panose="020F0502020204030204" pitchFamily="34" charset="0"/>
              </a:rPr>
              <a:t>Converter</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181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547755" y="4213363"/>
            <a:ext cx="2061090" cy="437043"/>
          </a:xfrm>
          <a:prstGeom prst="rect">
            <a:avLst/>
          </a:prstGeom>
          <a:noFill/>
        </p:spPr>
        <p:txBody>
          <a:bodyPr wrap="square">
            <a:spAutoFit/>
          </a:bodyPr>
          <a:lstStyle>
            <a:defPPr>
              <a:defRPr lang="zh-CN"/>
            </a:defPPr>
            <a:lvl1pPr marR="0" lvl="0" indent="0" algn="ctr" defTabSz="609600" fontAlgn="auto">
              <a:lnSpc>
                <a:spcPct val="120000"/>
              </a:lnSpc>
              <a:spcBef>
                <a:spcPts val="0"/>
              </a:spcBef>
              <a:spcAft>
                <a:spcPts val="0"/>
              </a:spcAft>
              <a:buClrTx/>
              <a:buSzTx/>
              <a:buFontTx/>
              <a:buNone/>
              <a:defRPr kumimoji="1" sz="2000"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dirty="0" smtClean="0">
                <a:solidFill>
                  <a:srgbClr val="C00000"/>
                </a:solidFill>
                <a:sym typeface="Calibri" panose="020F0502020204030204" charset="0"/>
              </a:rPr>
              <a:t>Debugging</a:t>
            </a:r>
            <a:endParaRPr lang="en-US" altLang="zh-CN" dirty="0">
              <a:solidFill>
                <a:srgbClr val="C00000"/>
              </a:solidFill>
              <a:sym typeface="Calibri" panose="020F0502020204030204" charset="0"/>
            </a:endParaRPr>
          </a:p>
        </p:txBody>
      </p:sp>
      <p:grpSp>
        <p:nvGrpSpPr>
          <p:cNvPr id="2" name="组合 1"/>
          <p:cNvGrpSpPr/>
          <p:nvPr/>
        </p:nvGrpSpPr>
        <p:grpSpPr>
          <a:xfrm>
            <a:off x="5167833" y="2863095"/>
            <a:ext cx="834175" cy="1072537"/>
            <a:chOff x="1469260" y="2749227"/>
            <a:chExt cx="1481667" cy="1905046"/>
          </a:xfrm>
        </p:grpSpPr>
        <p:sp>
          <p:nvSpPr>
            <p:cNvPr id="31" name="文本框 16"/>
            <p:cNvSpPr txBox="1"/>
            <p:nvPr/>
          </p:nvSpPr>
          <p:spPr>
            <a:xfrm>
              <a:off x="1943276" y="2811188"/>
              <a:ext cx="510116" cy="1209288"/>
            </a:xfrm>
            <a:prstGeom prst="rect">
              <a:avLst/>
            </a:prstGeom>
            <a:noFill/>
          </p:spPr>
          <p:txBody>
            <a:bodyPr anchor="ctr">
              <a:spAutoFit/>
            </a:bodyPr>
            <a:lstStyle>
              <a:defPPr>
                <a:defRPr lang="zh-CN"/>
              </a:defPPr>
              <a:lvl1pPr marR="0" lvl="0" indent="0" algn="ctr" defTabSz="609600" fontAlgn="auto">
                <a:lnSpc>
                  <a:spcPct val="130000"/>
                </a:lnSpc>
                <a:spcBef>
                  <a:spcPts val="0"/>
                </a:spcBef>
                <a:spcAft>
                  <a:spcPts val="0"/>
                </a:spcAft>
                <a:buClrTx/>
                <a:buSzTx/>
                <a:buFontTx/>
                <a:buNone/>
                <a:defRPr kumimoji="0" sz="3735"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sz="3200" dirty="0">
                  <a:solidFill>
                    <a:srgbClr val="C00000"/>
                  </a:solidFill>
                  <a:sym typeface="Calibri" panose="020F0502020204030204" charset="0"/>
                </a:rPr>
                <a:t>2</a:t>
              </a:r>
              <a:endParaRPr lang="zh-CN" altLang="en-US" sz="3200" dirty="0">
                <a:solidFill>
                  <a:srgbClr val="C00000"/>
                </a:solidFill>
                <a:sym typeface="Calibri" panose="020F0502020204030204" charset="0"/>
              </a:endParaRPr>
            </a:p>
          </p:txBody>
        </p:sp>
        <p:sp>
          <p:nvSpPr>
            <p:cNvPr id="32" name="圆角矩形 1"/>
            <p:cNvSpPr/>
            <p:nvPr/>
          </p:nvSpPr>
          <p:spPr>
            <a:xfrm>
              <a:off x="1693852" y="2749227"/>
              <a:ext cx="1031171" cy="1341107"/>
            </a:xfrm>
            <a:custGeom>
              <a:avLst/>
              <a:gdLst/>
              <a:ahLst/>
              <a:cxnLst/>
              <a:rect l="l" t="t" r="r" b="b"/>
              <a:pathLst>
                <a:path w="773378" h="1005830">
                  <a:moveTo>
                    <a:pt x="386690" y="946393"/>
                  </a:moveTo>
                  <a:cubicBezTo>
                    <a:pt x="374065" y="946393"/>
                    <a:pt x="363830" y="956628"/>
                    <a:pt x="363830" y="969253"/>
                  </a:cubicBezTo>
                  <a:cubicBezTo>
                    <a:pt x="363830" y="981878"/>
                    <a:pt x="374065" y="992113"/>
                    <a:pt x="386690" y="992113"/>
                  </a:cubicBezTo>
                  <a:cubicBezTo>
                    <a:pt x="399315" y="992113"/>
                    <a:pt x="409550" y="981878"/>
                    <a:pt x="409550" y="969253"/>
                  </a:cubicBezTo>
                  <a:cubicBezTo>
                    <a:pt x="409550" y="956628"/>
                    <a:pt x="399315" y="946393"/>
                    <a:pt x="386690" y="946393"/>
                  </a:cubicBezTo>
                  <a:close/>
                  <a:moveTo>
                    <a:pt x="98139" y="72735"/>
                  </a:moveTo>
                  <a:cubicBezTo>
                    <a:pt x="78668" y="72735"/>
                    <a:pt x="62883" y="88520"/>
                    <a:pt x="62883" y="107991"/>
                  </a:cubicBezTo>
                  <a:lnTo>
                    <a:pt x="62883" y="897839"/>
                  </a:lnTo>
                  <a:cubicBezTo>
                    <a:pt x="62883" y="917310"/>
                    <a:pt x="78668" y="933095"/>
                    <a:pt x="98139" y="933095"/>
                  </a:cubicBezTo>
                  <a:lnTo>
                    <a:pt x="675239" y="933095"/>
                  </a:lnTo>
                  <a:cubicBezTo>
                    <a:pt x="694710" y="933095"/>
                    <a:pt x="710495" y="917310"/>
                    <a:pt x="710495" y="897839"/>
                  </a:cubicBezTo>
                  <a:lnTo>
                    <a:pt x="710495" y="107991"/>
                  </a:lnTo>
                  <a:cubicBezTo>
                    <a:pt x="710495" y="88520"/>
                    <a:pt x="694710" y="72735"/>
                    <a:pt x="675239" y="72735"/>
                  </a:cubicBezTo>
                  <a:close/>
                  <a:moveTo>
                    <a:pt x="42102" y="0"/>
                  </a:moveTo>
                  <a:lnTo>
                    <a:pt x="731276" y="0"/>
                  </a:lnTo>
                  <a:cubicBezTo>
                    <a:pt x="754528" y="0"/>
                    <a:pt x="773378" y="18850"/>
                    <a:pt x="773378" y="42102"/>
                  </a:cubicBezTo>
                  <a:lnTo>
                    <a:pt x="773378" y="963728"/>
                  </a:lnTo>
                  <a:cubicBezTo>
                    <a:pt x="773378" y="986980"/>
                    <a:pt x="754528" y="1005830"/>
                    <a:pt x="731276" y="1005830"/>
                  </a:cubicBezTo>
                  <a:lnTo>
                    <a:pt x="42102" y="1005830"/>
                  </a:lnTo>
                  <a:cubicBezTo>
                    <a:pt x="18850" y="1005830"/>
                    <a:pt x="0" y="986980"/>
                    <a:pt x="0" y="963728"/>
                  </a:cubicBezTo>
                  <a:lnTo>
                    <a:pt x="0" y="42102"/>
                  </a:lnTo>
                  <a:cubicBezTo>
                    <a:pt x="0" y="18850"/>
                    <a:pt x="18850" y="0"/>
                    <a:pt x="42102" y="0"/>
                  </a:cubicBezTo>
                  <a:close/>
                </a:path>
              </a:pathLst>
            </a:custGeom>
            <a:solidFill>
              <a:srgbClr val="C00000"/>
            </a:solidFill>
            <a:ln>
              <a:noFill/>
            </a:ln>
            <a:effectLst>
              <a:reflection blurRad="6350" stA="39000" endPos="2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endParaRPr lang="zh-CN" altLang="en-US" sz="2400">
                <a:solidFill>
                  <a:prstClr val="white"/>
                </a:solidFill>
                <a:latin typeface="Calibri" panose="020F0502020204030204" charset="0"/>
                <a:ea typeface="Microsoft YaHei" panose="020B0503020204020204" pitchFamily="34" charset="-122"/>
                <a:cs typeface="Calibri" panose="020F0502020204030204" charset="0"/>
                <a:sym typeface="Calibri" panose="020F0502020204030204" charset="0"/>
              </a:endParaRPr>
            </a:p>
          </p:txBody>
        </p:sp>
        <p:cxnSp>
          <p:nvCxnSpPr>
            <p:cNvPr id="30" name="直接连接符 29"/>
            <p:cNvCxnSpPr/>
            <p:nvPr/>
          </p:nvCxnSpPr>
          <p:spPr>
            <a:xfrm>
              <a:off x="1469260" y="4654273"/>
              <a:ext cx="1481667"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39" name="文本框 38"/>
          <p:cNvSpPr txBox="1"/>
          <p:nvPr/>
        </p:nvSpPr>
        <p:spPr>
          <a:xfrm>
            <a:off x="882378" y="4213363"/>
            <a:ext cx="3457330" cy="830997"/>
          </a:xfrm>
          <a:prstGeom prst="rect">
            <a:avLst/>
          </a:prstGeom>
          <a:noFill/>
        </p:spPr>
        <p:txBody>
          <a:bodyPr wrap="square">
            <a:spAutoFit/>
          </a:bodyPr>
          <a:lstStyle>
            <a:defPPr>
              <a:defRPr lang="zh-CN"/>
            </a:defPPr>
            <a:lvl1pPr marR="0" lvl="0" indent="0" algn="ctr" defTabSz="609600" fontAlgn="auto">
              <a:lnSpc>
                <a:spcPct val="120000"/>
              </a:lnSpc>
              <a:spcBef>
                <a:spcPts val="0"/>
              </a:spcBef>
              <a:spcAft>
                <a:spcPts val="0"/>
              </a:spcAft>
              <a:buClrTx/>
              <a:buSzTx/>
              <a:buFontTx/>
              <a:buNone/>
              <a:defRPr kumimoji="1" sz="2000"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b="0" dirty="0" smtClean="0">
                <a:solidFill>
                  <a:schemeClr val="bg1">
                    <a:lumMod val="50000"/>
                  </a:schemeClr>
                </a:solidFill>
                <a:sym typeface="Calibri" panose="020F0502020204030204" charset="0"/>
              </a:rPr>
              <a:t>Products &amp; Solution Overview</a:t>
            </a:r>
            <a:endParaRPr lang="en-US" altLang="zh-CN" b="0" dirty="0">
              <a:solidFill>
                <a:schemeClr val="bg1">
                  <a:lumMod val="50000"/>
                </a:schemeClr>
              </a:solidFill>
              <a:sym typeface="Calibri" panose="020F0502020204030204" charset="0"/>
            </a:endParaRPr>
          </a:p>
          <a:p>
            <a:endParaRPr lang="zh-CN" altLang="en-US" b="0" dirty="0">
              <a:solidFill>
                <a:schemeClr val="bg1">
                  <a:lumMod val="50000"/>
                </a:schemeClr>
              </a:solidFill>
              <a:sym typeface="Calibri" panose="020F0502020204030204" charset="0"/>
            </a:endParaRPr>
          </a:p>
        </p:txBody>
      </p:sp>
      <p:grpSp>
        <p:nvGrpSpPr>
          <p:cNvPr id="6" name="组合 5"/>
          <p:cNvGrpSpPr/>
          <p:nvPr/>
        </p:nvGrpSpPr>
        <p:grpSpPr>
          <a:xfrm>
            <a:off x="2056979" y="2863095"/>
            <a:ext cx="834175" cy="1072537"/>
            <a:chOff x="3230497" y="2747338"/>
            <a:chExt cx="834175" cy="1072537"/>
          </a:xfrm>
        </p:grpSpPr>
        <p:sp>
          <p:nvSpPr>
            <p:cNvPr id="57" name="文本框 16"/>
            <p:cNvSpPr txBox="1"/>
            <p:nvPr/>
          </p:nvSpPr>
          <p:spPr>
            <a:xfrm>
              <a:off x="3497367" y="2765289"/>
              <a:ext cx="287194" cy="680827"/>
            </a:xfrm>
            <a:prstGeom prst="rect">
              <a:avLst/>
            </a:prstGeom>
            <a:noFill/>
          </p:spPr>
          <p:txBody>
            <a:bodyPr anchor="ctr">
              <a:spAutoFit/>
            </a:bodyPr>
            <a:lstStyle>
              <a:defPPr>
                <a:defRPr lang="zh-CN"/>
              </a:defPPr>
              <a:lvl1pPr marR="0" lvl="0" indent="0" algn="ctr" defTabSz="609600" fontAlgn="auto">
                <a:lnSpc>
                  <a:spcPct val="130000"/>
                </a:lnSpc>
                <a:spcBef>
                  <a:spcPts val="0"/>
                </a:spcBef>
                <a:spcAft>
                  <a:spcPts val="0"/>
                </a:spcAft>
                <a:buClrTx/>
                <a:buSzTx/>
                <a:buFontTx/>
                <a:buNone/>
                <a:defRPr kumimoji="0" sz="3735"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sz="3200" dirty="0">
                  <a:solidFill>
                    <a:schemeClr val="bg1">
                      <a:lumMod val="50000"/>
                    </a:schemeClr>
                  </a:solidFill>
                  <a:sym typeface="Calibri" panose="020F0502020204030204" charset="0"/>
                </a:rPr>
                <a:t>1</a:t>
              </a:r>
              <a:endParaRPr lang="zh-CN" altLang="en-US" sz="3200" dirty="0">
                <a:solidFill>
                  <a:schemeClr val="bg1">
                    <a:lumMod val="50000"/>
                  </a:schemeClr>
                </a:solidFill>
                <a:sym typeface="Calibri" panose="020F0502020204030204" charset="0"/>
              </a:endParaRPr>
            </a:p>
          </p:txBody>
        </p:sp>
        <p:sp>
          <p:nvSpPr>
            <p:cNvPr id="58" name="圆角矩形 1"/>
            <p:cNvSpPr/>
            <p:nvPr/>
          </p:nvSpPr>
          <p:spPr>
            <a:xfrm>
              <a:off x="3356942" y="2747338"/>
              <a:ext cx="580547" cy="755041"/>
            </a:xfrm>
            <a:custGeom>
              <a:avLst/>
              <a:gdLst/>
              <a:ahLst/>
              <a:cxnLst/>
              <a:rect l="l" t="t" r="r" b="b"/>
              <a:pathLst>
                <a:path w="773378" h="1005830">
                  <a:moveTo>
                    <a:pt x="386690" y="946393"/>
                  </a:moveTo>
                  <a:cubicBezTo>
                    <a:pt x="374065" y="946393"/>
                    <a:pt x="363830" y="956628"/>
                    <a:pt x="363830" y="969253"/>
                  </a:cubicBezTo>
                  <a:cubicBezTo>
                    <a:pt x="363830" y="981878"/>
                    <a:pt x="374065" y="992113"/>
                    <a:pt x="386690" y="992113"/>
                  </a:cubicBezTo>
                  <a:cubicBezTo>
                    <a:pt x="399315" y="992113"/>
                    <a:pt x="409550" y="981878"/>
                    <a:pt x="409550" y="969253"/>
                  </a:cubicBezTo>
                  <a:cubicBezTo>
                    <a:pt x="409550" y="956628"/>
                    <a:pt x="399315" y="946393"/>
                    <a:pt x="386690" y="946393"/>
                  </a:cubicBezTo>
                  <a:close/>
                  <a:moveTo>
                    <a:pt x="98139" y="72735"/>
                  </a:moveTo>
                  <a:cubicBezTo>
                    <a:pt x="78668" y="72735"/>
                    <a:pt x="62883" y="88520"/>
                    <a:pt x="62883" y="107991"/>
                  </a:cubicBezTo>
                  <a:lnTo>
                    <a:pt x="62883" y="897839"/>
                  </a:lnTo>
                  <a:cubicBezTo>
                    <a:pt x="62883" y="917310"/>
                    <a:pt x="78668" y="933095"/>
                    <a:pt x="98139" y="933095"/>
                  </a:cubicBezTo>
                  <a:lnTo>
                    <a:pt x="675239" y="933095"/>
                  </a:lnTo>
                  <a:cubicBezTo>
                    <a:pt x="694710" y="933095"/>
                    <a:pt x="710495" y="917310"/>
                    <a:pt x="710495" y="897839"/>
                  </a:cubicBezTo>
                  <a:lnTo>
                    <a:pt x="710495" y="107991"/>
                  </a:lnTo>
                  <a:cubicBezTo>
                    <a:pt x="710495" y="88520"/>
                    <a:pt x="694710" y="72735"/>
                    <a:pt x="675239" y="72735"/>
                  </a:cubicBezTo>
                  <a:close/>
                  <a:moveTo>
                    <a:pt x="42102" y="0"/>
                  </a:moveTo>
                  <a:lnTo>
                    <a:pt x="731276" y="0"/>
                  </a:lnTo>
                  <a:cubicBezTo>
                    <a:pt x="754528" y="0"/>
                    <a:pt x="773378" y="18850"/>
                    <a:pt x="773378" y="42102"/>
                  </a:cubicBezTo>
                  <a:lnTo>
                    <a:pt x="773378" y="963728"/>
                  </a:lnTo>
                  <a:cubicBezTo>
                    <a:pt x="773378" y="986980"/>
                    <a:pt x="754528" y="1005830"/>
                    <a:pt x="731276" y="1005830"/>
                  </a:cubicBezTo>
                  <a:lnTo>
                    <a:pt x="42102" y="1005830"/>
                  </a:lnTo>
                  <a:cubicBezTo>
                    <a:pt x="18850" y="1005830"/>
                    <a:pt x="0" y="986980"/>
                    <a:pt x="0" y="963728"/>
                  </a:cubicBezTo>
                  <a:lnTo>
                    <a:pt x="0" y="42102"/>
                  </a:lnTo>
                  <a:cubicBezTo>
                    <a:pt x="0" y="18850"/>
                    <a:pt x="18850" y="0"/>
                    <a:pt x="42102" y="0"/>
                  </a:cubicBezTo>
                  <a:close/>
                </a:path>
              </a:pathLst>
            </a:custGeom>
            <a:solidFill>
              <a:schemeClr val="bg1">
                <a:lumMod val="50000"/>
              </a:schemeClr>
            </a:solidFill>
            <a:ln>
              <a:noFill/>
            </a:ln>
            <a:effectLst>
              <a:reflection blurRad="6350" stA="39000" endPos="2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endParaRPr lang="zh-CN" altLang="en-US" sz="2400">
                <a:solidFill>
                  <a:prstClr val="white"/>
                </a:solidFill>
                <a:latin typeface="Calibri" panose="020F0502020204030204" charset="0"/>
                <a:ea typeface="Microsoft YaHei" panose="020B0503020204020204" pitchFamily="34" charset="-122"/>
                <a:cs typeface="Calibri" panose="020F0502020204030204" charset="0"/>
                <a:sym typeface="Calibri" panose="020F0502020204030204" charset="0"/>
              </a:endParaRPr>
            </a:p>
          </p:txBody>
        </p:sp>
        <p:cxnSp>
          <p:nvCxnSpPr>
            <p:cNvPr id="59" name="直接连接符 58"/>
            <p:cNvCxnSpPr/>
            <p:nvPr/>
          </p:nvCxnSpPr>
          <p:spPr>
            <a:xfrm>
              <a:off x="3230497" y="3819875"/>
              <a:ext cx="83417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7585006" y="4213363"/>
            <a:ext cx="1658148" cy="830997"/>
          </a:xfrm>
          <a:prstGeom prst="rect">
            <a:avLst/>
          </a:prstGeom>
          <a:noFill/>
        </p:spPr>
        <p:txBody>
          <a:bodyPr wrap="square">
            <a:spAutoFit/>
          </a:bodyPr>
          <a:lstStyle>
            <a:defPPr>
              <a:defRPr lang="zh-CN"/>
            </a:defPPr>
            <a:lvl1pPr marR="0" lvl="0" indent="0" algn="ctr" defTabSz="609600" fontAlgn="auto">
              <a:lnSpc>
                <a:spcPct val="120000"/>
              </a:lnSpc>
              <a:spcBef>
                <a:spcPts val="0"/>
              </a:spcBef>
              <a:spcAft>
                <a:spcPts val="0"/>
              </a:spcAft>
              <a:buClrTx/>
              <a:buSzTx/>
              <a:buFontTx/>
              <a:buNone/>
              <a:defRPr kumimoji="1" sz="2000"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b="0" dirty="0" smtClean="0">
                <a:solidFill>
                  <a:schemeClr val="bg1">
                    <a:lumMod val="50000"/>
                  </a:schemeClr>
                </a:solidFill>
                <a:sym typeface="Calibri" panose="020F0502020204030204" charset="0"/>
              </a:rPr>
              <a:t>FAQ</a:t>
            </a:r>
            <a:endParaRPr lang="en-US" altLang="zh-CN" b="0" dirty="0">
              <a:solidFill>
                <a:schemeClr val="bg1">
                  <a:lumMod val="50000"/>
                </a:schemeClr>
              </a:solidFill>
              <a:sym typeface="Calibri" panose="020F0502020204030204" charset="0"/>
            </a:endParaRPr>
          </a:p>
          <a:p>
            <a:endParaRPr lang="zh-CN" altLang="en-US" b="0" dirty="0">
              <a:solidFill>
                <a:schemeClr val="bg1">
                  <a:lumMod val="50000"/>
                </a:schemeClr>
              </a:solidFill>
              <a:sym typeface="Calibri" panose="020F0502020204030204" charset="0"/>
            </a:endParaRPr>
          </a:p>
        </p:txBody>
      </p:sp>
      <p:grpSp>
        <p:nvGrpSpPr>
          <p:cNvPr id="13" name="组合 12"/>
          <p:cNvGrpSpPr/>
          <p:nvPr/>
        </p:nvGrpSpPr>
        <p:grpSpPr>
          <a:xfrm>
            <a:off x="7961655" y="2858212"/>
            <a:ext cx="834175" cy="1072537"/>
            <a:chOff x="3230497" y="2747338"/>
            <a:chExt cx="834175" cy="1072537"/>
          </a:xfrm>
        </p:grpSpPr>
        <p:sp>
          <p:nvSpPr>
            <p:cNvPr id="14" name="文本框 16"/>
            <p:cNvSpPr txBox="1"/>
            <p:nvPr/>
          </p:nvSpPr>
          <p:spPr>
            <a:xfrm>
              <a:off x="3497367" y="2765289"/>
              <a:ext cx="287194" cy="680827"/>
            </a:xfrm>
            <a:prstGeom prst="rect">
              <a:avLst/>
            </a:prstGeom>
            <a:noFill/>
          </p:spPr>
          <p:txBody>
            <a:bodyPr anchor="ctr">
              <a:spAutoFit/>
            </a:bodyPr>
            <a:lstStyle>
              <a:defPPr>
                <a:defRPr lang="zh-CN"/>
              </a:defPPr>
              <a:lvl1pPr marR="0" lvl="0" indent="0" algn="ctr" defTabSz="609600" fontAlgn="auto">
                <a:lnSpc>
                  <a:spcPct val="130000"/>
                </a:lnSpc>
                <a:spcBef>
                  <a:spcPts val="0"/>
                </a:spcBef>
                <a:spcAft>
                  <a:spcPts val="0"/>
                </a:spcAft>
                <a:buClrTx/>
                <a:buSzTx/>
                <a:buFontTx/>
                <a:buNone/>
                <a:defRPr kumimoji="0" sz="3735"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sz="3200" dirty="0">
                  <a:solidFill>
                    <a:schemeClr val="bg1">
                      <a:lumMod val="50000"/>
                    </a:schemeClr>
                  </a:solidFill>
                  <a:sym typeface="Calibri" panose="020F0502020204030204" charset="0"/>
                </a:rPr>
                <a:t>3</a:t>
              </a:r>
              <a:endParaRPr lang="zh-CN" altLang="en-US" sz="3200" dirty="0">
                <a:solidFill>
                  <a:schemeClr val="bg1">
                    <a:lumMod val="50000"/>
                  </a:schemeClr>
                </a:solidFill>
                <a:sym typeface="Calibri" panose="020F0502020204030204" charset="0"/>
              </a:endParaRPr>
            </a:p>
          </p:txBody>
        </p:sp>
        <p:sp>
          <p:nvSpPr>
            <p:cNvPr id="15" name="圆角矩形 1"/>
            <p:cNvSpPr/>
            <p:nvPr/>
          </p:nvSpPr>
          <p:spPr>
            <a:xfrm>
              <a:off x="3356942" y="2747338"/>
              <a:ext cx="580547" cy="755041"/>
            </a:xfrm>
            <a:custGeom>
              <a:avLst/>
              <a:gdLst/>
              <a:ahLst/>
              <a:cxnLst/>
              <a:rect l="l" t="t" r="r" b="b"/>
              <a:pathLst>
                <a:path w="773378" h="1005830">
                  <a:moveTo>
                    <a:pt x="386690" y="946393"/>
                  </a:moveTo>
                  <a:cubicBezTo>
                    <a:pt x="374065" y="946393"/>
                    <a:pt x="363830" y="956628"/>
                    <a:pt x="363830" y="969253"/>
                  </a:cubicBezTo>
                  <a:cubicBezTo>
                    <a:pt x="363830" y="981878"/>
                    <a:pt x="374065" y="992113"/>
                    <a:pt x="386690" y="992113"/>
                  </a:cubicBezTo>
                  <a:cubicBezTo>
                    <a:pt x="399315" y="992113"/>
                    <a:pt x="409550" y="981878"/>
                    <a:pt x="409550" y="969253"/>
                  </a:cubicBezTo>
                  <a:cubicBezTo>
                    <a:pt x="409550" y="956628"/>
                    <a:pt x="399315" y="946393"/>
                    <a:pt x="386690" y="946393"/>
                  </a:cubicBezTo>
                  <a:close/>
                  <a:moveTo>
                    <a:pt x="98139" y="72735"/>
                  </a:moveTo>
                  <a:cubicBezTo>
                    <a:pt x="78668" y="72735"/>
                    <a:pt x="62883" y="88520"/>
                    <a:pt x="62883" y="107991"/>
                  </a:cubicBezTo>
                  <a:lnTo>
                    <a:pt x="62883" y="897839"/>
                  </a:lnTo>
                  <a:cubicBezTo>
                    <a:pt x="62883" y="917310"/>
                    <a:pt x="78668" y="933095"/>
                    <a:pt x="98139" y="933095"/>
                  </a:cubicBezTo>
                  <a:lnTo>
                    <a:pt x="675239" y="933095"/>
                  </a:lnTo>
                  <a:cubicBezTo>
                    <a:pt x="694710" y="933095"/>
                    <a:pt x="710495" y="917310"/>
                    <a:pt x="710495" y="897839"/>
                  </a:cubicBezTo>
                  <a:lnTo>
                    <a:pt x="710495" y="107991"/>
                  </a:lnTo>
                  <a:cubicBezTo>
                    <a:pt x="710495" y="88520"/>
                    <a:pt x="694710" y="72735"/>
                    <a:pt x="675239" y="72735"/>
                  </a:cubicBezTo>
                  <a:close/>
                  <a:moveTo>
                    <a:pt x="42102" y="0"/>
                  </a:moveTo>
                  <a:lnTo>
                    <a:pt x="731276" y="0"/>
                  </a:lnTo>
                  <a:cubicBezTo>
                    <a:pt x="754528" y="0"/>
                    <a:pt x="773378" y="18850"/>
                    <a:pt x="773378" y="42102"/>
                  </a:cubicBezTo>
                  <a:lnTo>
                    <a:pt x="773378" y="963728"/>
                  </a:lnTo>
                  <a:cubicBezTo>
                    <a:pt x="773378" y="986980"/>
                    <a:pt x="754528" y="1005830"/>
                    <a:pt x="731276" y="1005830"/>
                  </a:cubicBezTo>
                  <a:lnTo>
                    <a:pt x="42102" y="1005830"/>
                  </a:lnTo>
                  <a:cubicBezTo>
                    <a:pt x="18850" y="1005830"/>
                    <a:pt x="0" y="986980"/>
                    <a:pt x="0" y="963728"/>
                  </a:cubicBezTo>
                  <a:lnTo>
                    <a:pt x="0" y="42102"/>
                  </a:lnTo>
                  <a:cubicBezTo>
                    <a:pt x="0" y="18850"/>
                    <a:pt x="18850" y="0"/>
                    <a:pt x="42102" y="0"/>
                  </a:cubicBezTo>
                  <a:close/>
                </a:path>
              </a:pathLst>
            </a:custGeom>
            <a:solidFill>
              <a:schemeClr val="bg1">
                <a:lumMod val="50000"/>
              </a:schemeClr>
            </a:solidFill>
            <a:ln>
              <a:noFill/>
            </a:ln>
            <a:effectLst>
              <a:reflection blurRad="6350" stA="39000" endPos="2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endParaRPr lang="zh-CN" altLang="en-US" sz="2400">
                <a:solidFill>
                  <a:prstClr val="white"/>
                </a:solidFill>
                <a:latin typeface="Calibri" panose="020F0502020204030204" charset="0"/>
                <a:ea typeface="Microsoft YaHei" panose="020B0503020204020204" pitchFamily="34" charset="-122"/>
                <a:cs typeface="Calibri" panose="020F0502020204030204" charset="0"/>
                <a:sym typeface="Calibri" panose="020F0502020204030204" charset="0"/>
              </a:endParaRPr>
            </a:p>
          </p:txBody>
        </p:sp>
        <p:cxnSp>
          <p:nvCxnSpPr>
            <p:cNvPr id="16" name="直接连接符 15"/>
            <p:cNvCxnSpPr/>
            <p:nvPr/>
          </p:nvCxnSpPr>
          <p:spPr>
            <a:xfrm>
              <a:off x="3230497" y="3819875"/>
              <a:ext cx="83417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407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dirty="0" smtClean="0"/>
              <a:t>Debugging | Overview</a:t>
            </a:r>
            <a:endParaRPr lang="en-US" dirty="0"/>
          </a:p>
        </p:txBody>
      </p:sp>
      <p:sp>
        <p:nvSpPr>
          <p:cNvPr id="5" name="文本框 4">
            <a:extLst>
              <a:ext uri="{FF2B5EF4-FFF2-40B4-BE49-F238E27FC236}">
                <a16:creationId xmlns:a16="http://schemas.microsoft.com/office/drawing/2014/main" id="{DD7B1E07-9EA9-4954-9CD2-7194F6046718}"/>
              </a:ext>
            </a:extLst>
          </p:cNvPr>
          <p:cNvSpPr txBox="1"/>
          <p:nvPr/>
        </p:nvSpPr>
        <p:spPr bwMode="auto">
          <a:xfrm>
            <a:off x="608893" y="1374894"/>
            <a:ext cx="6096000" cy="4431983"/>
          </a:xfrm>
          <a:prstGeom prst="rect">
            <a:avLst/>
          </a:prstGeom>
          <a:noFill/>
          <a:ln w="9525">
            <a:noFill/>
            <a:miter lim="800000"/>
          </a:ln>
        </p:spPr>
        <p:txBody>
          <a:bodyPr wrap="square">
            <a:spAutoFit/>
          </a:bodyPr>
          <a:lstStyle/>
          <a:p>
            <a:pPr marL="285750" indent="-285750" algn="l">
              <a:buFont typeface="Arial" panose="020B0604020202020204" pitchFamily="34" charset="0"/>
              <a:buChar char="•"/>
            </a:pPr>
            <a:r>
              <a:rPr lang="en-US" altLang="zh-CN" sz="2400" dirty="0">
                <a:effectLst/>
                <a:latin typeface="Calibri" panose="020F0502020204030204" pitchFamily="34" charset="0"/>
                <a:cs typeface="Calibri" panose="020F0502020204030204" pitchFamily="34" charset="0"/>
              </a:rPr>
              <a:t>Add wireless gateway under AP mode</a:t>
            </a:r>
          </a:p>
          <a:p>
            <a:pPr marL="285750" indent="-285750" algn="l">
              <a:buFont typeface="Arial" panose="020B0604020202020204" pitchFamily="34" charset="0"/>
              <a:buChar char="•"/>
            </a:pPr>
            <a:r>
              <a:rPr lang="en-US" altLang="zh-CN" sz="2400" dirty="0">
                <a:effectLst/>
                <a:latin typeface="Calibri" panose="020F0502020204030204" pitchFamily="34" charset="0"/>
                <a:cs typeface="Calibri" panose="020F0502020204030204" pitchFamily="34" charset="0"/>
              </a:rPr>
              <a:t>Add accessories</a:t>
            </a:r>
            <a:endParaRPr lang="en-US" altLang="zh-CN"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Check accessories status and configuration</a:t>
            </a:r>
          </a:p>
          <a:p>
            <a:pPr marL="285750" indent="-285750">
              <a:buFont typeface="Arial" panose="020B0604020202020204" pitchFamily="34" charset="0"/>
              <a:buChar char="•"/>
            </a:pPr>
            <a:r>
              <a:rPr lang="en-US" altLang="zh-CN" sz="2400" dirty="0">
                <a:effectLst/>
                <a:latin typeface="Calibri" panose="020F0502020204030204" pitchFamily="34" charset="0"/>
                <a:cs typeface="Calibri" panose="020F0502020204030204" pitchFamily="34" charset="0"/>
              </a:rPr>
              <a:t>2G/4G setting</a:t>
            </a:r>
          </a:p>
          <a:p>
            <a:pPr marL="285750" indent="-285750">
              <a:buFont typeface="Arial" panose="020B0604020202020204" pitchFamily="34" charset="0"/>
              <a:buChar char="•"/>
            </a:pPr>
            <a:r>
              <a:rPr lang="en-US" altLang="zh-CN" sz="2400" dirty="0">
                <a:effectLst/>
                <a:latin typeface="Calibri" panose="020F0502020204030204" pitchFamily="34" charset="0"/>
                <a:cs typeface="Calibri" panose="020F0502020204030204" pitchFamily="34" charset="0"/>
              </a:rPr>
              <a:t>SIA protocol configuration</a:t>
            </a:r>
            <a:endParaRPr lang="en-US" altLang="zh-CN"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zh-CN" sz="2400" kern="2200" dirty="0">
                <a:effectLst/>
                <a:latin typeface="Calibri" panose="020F0502020204030204" pitchFamily="34" charset="0"/>
                <a:ea typeface="等线" panose="02010600030101010101" pitchFamily="2" charset="-122"/>
                <a:cs typeface="Calibri" panose="020F0502020204030204" pitchFamily="34" charset="0"/>
              </a:rPr>
              <a:t>APP remote arm/disarm</a:t>
            </a:r>
            <a:endParaRPr lang="zh-CN" altLang="zh-CN" sz="2400" kern="2200" dirty="0">
              <a:effectLst/>
              <a:latin typeface="Calibri" panose="020F0502020204030204" pitchFamily="34" charset="0"/>
              <a:ea typeface="等线" panose="02010600030101010101" pitchFamily="2" charset="-122"/>
              <a:cs typeface="Calibri" panose="020F0502020204030204" pitchFamily="34" charset="0"/>
            </a:endParaRPr>
          </a:p>
          <a:p>
            <a:pPr marL="285750" indent="-285750">
              <a:buFont typeface="Arial" panose="020B0604020202020204" pitchFamily="34" charset="0"/>
              <a:buChar char="•"/>
            </a:pPr>
            <a:r>
              <a:rPr lang="en-US" altLang="zh-CN" sz="2400" kern="2200" dirty="0">
                <a:effectLst/>
                <a:latin typeface="Calibri" panose="020F0502020204030204" pitchFamily="34" charset="0"/>
                <a:ea typeface="等线" panose="02010600030101010101" pitchFamily="2" charset="-122"/>
                <a:cs typeface="Calibri" panose="020F0502020204030204" pitchFamily="34" charset="0"/>
              </a:rPr>
              <a:t>Alarm notification on app</a:t>
            </a:r>
            <a:endParaRPr lang="zh-CN" altLang="zh-CN" sz="2400" kern="2200" dirty="0">
              <a:effectLst/>
              <a:latin typeface="Calibri" panose="020F0502020204030204" pitchFamily="34" charset="0"/>
              <a:ea typeface="等线" panose="02010600030101010101" pitchFamily="2" charset="-122"/>
              <a:cs typeface="Calibri" panose="020F0502020204030204" pitchFamily="34" charset="0"/>
            </a:endParaRPr>
          </a:p>
          <a:p>
            <a:pPr marL="285750" indent="-285750">
              <a:buFont typeface="Arial" panose="020B0604020202020204" pitchFamily="34" charset="0"/>
              <a:buChar char="•"/>
            </a:pPr>
            <a:r>
              <a:rPr lang="en-US" altLang="zh-CN" sz="2400" kern="2200" dirty="0">
                <a:effectLst/>
                <a:latin typeface="Calibri" panose="020F0502020204030204" pitchFamily="34" charset="0"/>
                <a:ea typeface="等线" panose="02010600030101010101" pitchFamily="2" charset="-122"/>
                <a:cs typeface="Calibri" panose="020F0502020204030204" pitchFamily="34" charset="0"/>
              </a:rPr>
              <a:t>Phone and SMS linkage</a:t>
            </a:r>
            <a:endParaRPr lang="zh-CN" altLang="zh-CN" sz="2400" kern="2200" dirty="0">
              <a:effectLst/>
              <a:latin typeface="Calibri" panose="020F0502020204030204" pitchFamily="34" charset="0"/>
              <a:ea typeface="等线" panose="02010600030101010101" pitchFamily="2" charset="-122"/>
              <a:cs typeface="Calibri" panose="020F0502020204030204" pitchFamily="34" charset="0"/>
            </a:endParaRPr>
          </a:p>
          <a:p>
            <a:pPr marL="285750" indent="-285750">
              <a:buFont typeface="Arial" panose="020B0604020202020204" pitchFamily="34" charset="0"/>
              <a:buChar char="•"/>
            </a:pPr>
            <a:r>
              <a:rPr lang="en-US" altLang="zh-CN" sz="2400" dirty="0">
                <a:effectLst/>
                <a:latin typeface="Calibri" panose="020F0502020204030204" pitchFamily="34" charset="0"/>
                <a:cs typeface="Calibri" panose="020F0502020204030204" pitchFamily="34" charset="0"/>
              </a:rPr>
              <a:t>Alarm linkage with video</a:t>
            </a:r>
          </a:p>
          <a:p>
            <a:pPr marL="285750" indent="-285750">
              <a:buFont typeface="Arial" panose="020B0604020202020204" pitchFamily="34" charset="0"/>
              <a:buChar char="•"/>
            </a:pPr>
            <a:r>
              <a:rPr lang="en-US" altLang="zh-CN" sz="2400" dirty="0">
                <a:effectLst/>
                <a:latin typeface="Calibri" panose="020F0502020204030204" pitchFamily="34" charset="0"/>
                <a:cs typeface="Calibri" panose="020F0502020204030204" pitchFamily="34" charset="0"/>
              </a:rPr>
              <a:t>Scheduled arming/disarming</a:t>
            </a:r>
          </a:p>
          <a:p>
            <a:pPr marL="285750" indent="-285750">
              <a:buFont typeface="Arial" panose="020B0604020202020204" pitchFamily="34" charset="0"/>
              <a:buChar char="•"/>
            </a:pPr>
            <a:r>
              <a:rPr lang="en-US" altLang="zh-CN" sz="2400" dirty="0">
                <a:effectLst/>
                <a:latin typeface="Calibri" panose="020F0502020204030204" pitchFamily="34" charset="0"/>
                <a:cs typeface="Calibri" panose="020F0502020204030204" pitchFamily="34" charset="0"/>
              </a:rPr>
              <a:t>Device sharing</a:t>
            </a:r>
            <a:endParaRPr lang="zh-CN" altLang="zh-CN" sz="2400"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zh-CN" altLang="zh-CN" sz="1800" kern="100" dirty="0">
              <a:effectLst/>
              <a:latin typeface="Calibri" panose="020F0502020204030204" pitchFamily="34" charset="0"/>
              <a:ea typeface="等线" panose="02010600030101010101" pitchFamily="2" charset="-122"/>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Wireless Gateway Under AP Mode</a:t>
            </a:r>
            <a:endParaRPr lang="en-US" dirty="0"/>
          </a:p>
        </p:txBody>
      </p:sp>
      <p:sp>
        <p:nvSpPr>
          <p:cNvPr id="5" name="矩形 4">
            <a:extLst>
              <a:ext uri="{FF2B5EF4-FFF2-40B4-BE49-F238E27FC236}">
                <a16:creationId xmlns:a16="http://schemas.microsoft.com/office/drawing/2014/main" id="{2E06D05E-6FDA-47CD-A93B-43BFF1F6D593}"/>
              </a:ext>
            </a:extLst>
          </p:cNvPr>
          <p:cNvSpPr/>
          <p:nvPr/>
        </p:nvSpPr>
        <p:spPr>
          <a:xfrm>
            <a:off x="8059996" y="1819254"/>
            <a:ext cx="3827204" cy="2892651"/>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1. Open DMSS app, register/ login the account. Scan the QR code on device or input SN manually. Initialize the device, set username and password. There we go to AP connection mode setting by default.</a:t>
            </a:r>
          </a:p>
        </p:txBody>
      </p:sp>
      <p:pic>
        <p:nvPicPr>
          <p:cNvPr id="6" name="图片 5">
            <a:extLst>
              <a:ext uri="{FF2B5EF4-FFF2-40B4-BE49-F238E27FC236}">
                <a16:creationId xmlns:a16="http://schemas.microsoft.com/office/drawing/2014/main" id="{E57993ED-0AC1-4AD2-9F12-B9506E4E9E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92" y="1474485"/>
            <a:ext cx="2248607" cy="4670795"/>
          </a:xfrm>
          <a:prstGeom prst="rect">
            <a:avLst/>
          </a:prstGeom>
          <a:noFill/>
          <a:ln>
            <a:noFill/>
          </a:ln>
        </p:spPr>
      </p:pic>
      <p:pic>
        <p:nvPicPr>
          <p:cNvPr id="7" name="图片 6">
            <a:extLst>
              <a:ext uri="{FF2B5EF4-FFF2-40B4-BE49-F238E27FC236}">
                <a16:creationId xmlns:a16="http://schemas.microsoft.com/office/drawing/2014/main" id="{9F94CFBF-EC1F-4372-9315-6D99A8924B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1202" y="1474484"/>
            <a:ext cx="2223803" cy="4670795"/>
          </a:xfrm>
          <a:prstGeom prst="rect">
            <a:avLst/>
          </a:prstGeom>
          <a:noFill/>
          <a:ln>
            <a:noFill/>
          </a:ln>
        </p:spPr>
      </p:pic>
      <p:pic>
        <p:nvPicPr>
          <p:cNvPr id="8" name="图片 7">
            <a:extLst>
              <a:ext uri="{FF2B5EF4-FFF2-40B4-BE49-F238E27FC236}">
                <a16:creationId xmlns:a16="http://schemas.microsoft.com/office/drawing/2014/main" id="{B1681C38-4953-482C-BB48-BC70CAAABC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8708" y="1474483"/>
            <a:ext cx="2248452" cy="46707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Wireless Gateway Under AP Mode</a:t>
            </a:r>
            <a:endParaRPr lang="en-US" dirty="0"/>
          </a:p>
        </p:txBody>
      </p:sp>
      <p:sp>
        <p:nvSpPr>
          <p:cNvPr id="5" name="矩形 4">
            <a:extLst>
              <a:ext uri="{FF2B5EF4-FFF2-40B4-BE49-F238E27FC236}">
                <a16:creationId xmlns:a16="http://schemas.microsoft.com/office/drawing/2014/main" id="{2E06D05E-6FDA-47CD-A93B-43BFF1F6D593}"/>
              </a:ext>
            </a:extLst>
          </p:cNvPr>
          <p:cNvSpPr/>
          <p:nvPr/>
        </p:nvSpPr>
        <p:spPr>
          <a:xfrm>
            <a:off x="8541892" y="1539742"/>
            <a:ext cx="3183120" cy="4237057"/>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2. Set STA to AP and enter AP mode(by default), add network connection(blue light flickering in device).</a:t>
            </a:r>
          </a:p>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3. Use mobile phone to connect hotpot of the gateway, which is named by “</a:t>
            </a:r>
            <a:r>
              <a:rPr lang="en-US" altLang="zh-CN" kern="100" smtClean="0">
                <a:latin typeface="Calibri" panose="020F0502020204030204" charset="0"/>
                <a:ea typeface="等线" panose="02010600030101010101" pitchFamily="2" charset="-122"/>
                <a:cs typeface="Calibri" panose="020F0502020204030204" charset="0"/>
              </a:rPr>
              <a:t>AlarmStation</a:t>
            </a:r>
            <a:r>
              <a:rPr lang="en-US" altLang="zh-CN" kern="100" dirty="0" smtClean="0">
                <a:latin typeface="Calibri" panose="020F0502020204030204" charset="0"/>
                <a:ea typeface="等线" panose="02010600030101010101" pitchFamily="2" charset="-122"/>
                <a:cs typeface="Calibri" panose="020F0502020204030204" charset="0"/>
              </a:rPr>
              <a:t>- </a:t>
            </a:r>
            <a:r>
              <a:rPr lang="en-US" altLang="zh-CN" kern="100" dirty="0">
                <a:latin typeface="Calibri" panose="020F0502020204030204" charset="0"/>
                <a:ea typeface="等线" panose="02010600030101010101" pitchFamily="2" charset="-122"/>
                <a:cs typeface="Calibri" panose="020F0502020204030204" charset="0"/>
              </a:rPr>
              <a:t>device SN”.</a:t>
            </a:r>
          </a:p>
        </p:txBody>
      </p:sp>
      <p:pic>
        <p:nvPicPr>
          <p:cNvPr id="8" name="图片 7">
            <a:extLst>
              <a:ext uri="{FF2B5EF4-FFF2-40B4-BE49-F238E27FC236}">
                <a16:creationId xmlns:a16="http://schemas.microsoft.com/office/drawing/2014/main" id="{FF31A791-24E2-44D2-9B74-1633D36453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162" y="1531871"/>
            <a:ext cx="1928937" cy="4005328"/>
          </a:xfrm>
          <a:prstGeom prst="rect">
            <a:avLst/>
          </a:prstGeom>
          <a:noFill/>
          <a:ln>
            <a:noFill/>
          </a:ln>
        </p:spPr>
      </p:pic>
      <p:pic>
        <p:nvPicPr>
          <p:cNvPr id="9" name="图片 8">
            <a:extLst>
              <a:ext uri="{FF2B5EF4-FFF2-40B4-BE49-F238E27FC236}">
                <a16:creationId xmlns:a16="http://schemas.microsoft.com/office/drawing/2014/main" id="{EE78B517-6554-4610-A8FC-5404F7A19F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8548" y="1531871"/>
            <a:ext cx="1921592" cy="4005328"/>
          </a:xfrm>
          <a:prstGeom prst="rect">
            <a:avLst/>
          </a:prstGeom>
          <a:noFill/>
          <a:ln>
            <a:noFill/>
          </a:ln>
        </p:spPr>
      </p:pic>
      <p:pic>
        <p:nvPicPr>
          <p:cNvPr id="10" name="图片 9">
            <a:extLst>
              <a:ext uri="{FF2B5EF4-FFF2-40B4-BE49-F238E27FC236}">
                <a16:creationId xmlns:a16="http://schemas.microsoft.com/office/drawing/2014/main" id="{BF422604-36EC-401B-BD4B-74DDE9E0E5B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0686" y="1470299"/>
            <a:ext cx="2075922" cy="4342286"/>
          </a:xfrm>
          <a:prstGeom prst="rect">
            <a:avLst/>
          </a:prstGeom>
          <a:noFill/>
          <a:ln>
            <a:noFill/>
          </a:ln>
        </p:spPr>
      </p:pic>
      <p:pic>
        <p:nvPicPr>
          <p:cNvPr id="11" name="图片 10">
            <a:extLst>
              <a:ext uri="{FF2B5EF4-FFF2-40B4-BE49-F238E27FC236}">
                <a16:creationId xmlns:a16="http://schemas.microsoft.com/office/drawing/2014/main" id="{EA7C82E1-62D4-40C8-BF81-792EBC83423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7154" y="1498440"/>
            <a:ext cx="2075923" cy="4286004"/>
          </a:xfrm>
          <a:prstGeom prst="rect">
            <a:avLst/>
          </a:prstGeom>
          <a:noFill/>
          <a:ln>
            <a:noFill/>
          </a:ln>
        </p:spPr>
      </p:pic>
    </p:spTree>
    <p:extLst>
      <p:ext uri="{BB962C8B-B14F-4D97-AF65-F5344CB8AC3E}">
        <p14:creationId xmlns:p14="http://schemas.microsoft.com/office/powerpoint/2010/main" val="114042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1219200" y="1407973"/>
            <a:ext cx="10871200" cy="873761"/>
          </a:xfrm>
        </p:spPr>
        <p:txBody>
          <a:bodyPr/>
          <a:lstStyle/>
          <a:p>
            <a:r>
              <a:rPr lang="en-US" altLang="zh-CN" dirty="0"/>
              <a:t>Wireless Gateway </a:t>
            </a:r>
            <a:r>
              <a:rPr lang="en-US" altLang="zh-CN" dirty="0" smtClean="0"/>
              <a:t>Introduction and Configuration</a:t>
            </a:r>
            <a:endParaRPr lang="zh-CN" altLang="zh-CN" dirty="0"/>
          </a:p>
          <a:p>
            <a:endParaRPr lang="en-US" dirty="0"/>
          </a:p>
        </p:txBody>
      </p:sp>
      <p:sp>
        <p:nvSpPr>
          <p:cNvPr id="10" name="文本占位符 9"/>
          <p:cNvSpPr>
            <a:spLocks noGrp="1"/>
          </p:cNvSpPr>
          <p:nvPr>
            <p:ph type="body" sz="quarter" idx="12"/>
          </p:nvPr>
        </p:nvSpPr>
        <p:spPr>
          <a:xfrm>
            <a:off x="1229831" y="5839491"/>
            <a:ext cx="9744000" cy="312650"/>
          </a:xfrm>
        </p:spPr>
        <p:txBody>
          <a:bodyPr/>
          <a:lstStyle/>
          <a:p>
            <a:r>
              <a:rPr lang="en-US" dirty="0"/>
              <a:t>Jasmine F</a:t>
            </a:r>
            <a:r>
              <a:rPr lang="en-US" altLang="zh-CN" dirty="0"/>
              <a:t>u</a:t>
            </a:r>
            <a:endParaRPr lang="en-US" dirty="0"/>
          </a:p>
        </p:txBody>
      </p:sp>
      <p:sp>
        <p:nvSpPr>
          <p:cNvPr id="12" name="文本占位符 11"/>
          <p:cNvSpPr>
            <a:spLocks noGrp="1"/>
          </p:cNvSpPr>
          <p:nvPr>
            <p:ph type="body" sz="quarter" idx="14"/>
          </p:nvPr>
        </p:nvSpPr>
        <p:spPr>
          <a:xfrm>
            <a:off x="1227773" y="6126554"/>
            <a:ext cx="9744000" cy="312650"/>
          </a:xfrm>
        </p:spPr>
        <p:txBody>
          <a:bodyPr/>
          <a:lstStyle/>
          <a:p>
            <a:r>
              <a:rPr lang="en-US" dirty="0" smtClean="0"/>
              <a:t>2022.11</a:t>
            </a:r>
            <a:endParaRPr lang="en-US" dirty="0"/>
          </a:p>
        </p:txBody>
      </p:sp>
      <p:pic>
        <p:nvPicPr>
          <p:cNvPr id="4" name="图片占位符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363" b="10363"/>
          <a:stretch>
            <a:fillRect/>
          </a:stretch>
        </p:blipFill>
        <p:spPr/>
      </p:pic>
      <p:sp>
        <p:nvSpPr>
          <p:cNvPr id="2" name="文本占位符 1"/>
          <p:cNvSpPr>
            <a:spLocks noGrp="1"/>
          </p:cNvSpPr>
          <p:nvPr>
            <p:ph type="body" sz="quarter" idx="11"/>
          </p:nvPr>
        </p:nvSpPr>
        <p:spPr>
          <a:xfrm>
            <a:off x="1219200" y="2407145"/>
            <a:ext cx="9744000" cy="390876"/>
          </a:xfrm>
        </p:spPr>
        <p:txBody>
          <a:bodyPr/>
          <a:lstStyle/>
          <a:p>
            <a:r>
              <a:rPr lang="en-US" dirty="0" smtClean="0"/>
              <a:t>Solution, Products, Configuration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Wireless Gateway Under AP Mode</a:t>
            </a:r>
            <a:endParaRPr lang="en-US" dirty="0"/>
          </a:p>
        </p:txBody>
      </p:sp>
      <p:pic>
        <p:nvPicPr>
          <p:cNvPr id="12" name="图片 11">
            <a:extLst>
              <a:ext uri="{FF2B5EF4-FFF2-40B4-BE49-F238E27FC236}">
                <a16:creationId xmlns:a16="http://schemas.microsoft.com/office/drawing/2014/main" id="{2EBB05B6-AD94-47B9-AD22-15942DFCBB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47" y="1419543"/>
            <a:ext cx="2214953" cy="4601364"/>
          </a:xfrm>
          <a:prstGeom prst="rect">
            <a:avLst/>
          </a:prstGeom>
          <a:noFill/>
          <a:ln>
            <a:noFill/>
          </a:ln>
        </p:spPr>
      </p:pic>
      <p:pic>
        <p:nvPicPr>
          <p:cNvPr id="13" name="图片 12">
            <a:extLst>
              <a:ext uri="{FF2B5EF4-FFF2-40B4-BE49-F238E27FC236}">
                <a16:creationId xmlns:a16="http://schemas.microsoft.com/office/drawing/2014/main" id="{AAAD4883-3155-43F2-9A3F-CB3C773086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9384" y="1419543"/>
            <a:ext cx="2183231" cy="4570695"/>
          </a:xfrm>
          <a:prstGeom prst="rect">
            <a:avLst/>
          </a:prstGeom>
          <a:noFill/>
          <a:ln>
            <a:noFill/>
          </a:ln>
        </p:spPr>
      </p:pic>
      <p:pic>
        <p:nvPicPr>
          <p:cNvPr id="14" name="图片 13">
            <a:extLst>
              <a:ext uri="{FF2B5EF4-FFF2-40B4-BE49-F238E27FC236}">
                <a16:creationId xmlns:a16="http://schemas.microsoft.com/office/drawing/2014/main" id="{1A9DD52E-74ED-42E5-9CBA-782C816922D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4344" y="1419544"/>
            <a:ext cx="2306956" cy="4812694"/>
          </a:xfrm>
          <a:prstGeom prst="rect">
            <a:avLst/>
          </a:prstGeom>
          <a:noFill/>
          <a:ln>
            <a:noFill/>
          </a:ln>
        </p:spPr>
      </p:pic>
      <p:sp>
        <p:nvSpPr>
          <p:cNvPr id="15" name="矩形 14">
            <a:extLst>
              <a:ext uri="{FF2B5EF4-FFF2-40B4-BE49-F238E27FC236}">
                <a16:creationId xmlns:a16="http://schemas.microsoft.com/office/drawing/2014/main" id="{344C3F75-3E97-480F-B452-26557527D16C}"/>
              </a:ext>
            </a:extLst>
          </p:cNvPr>
          <p:cNvSpPr/>
          <p:nvPr/>
        </p:nvSpPr>
        <p:spPr>
          <a:xfrm>
            <a:off x="8059996" y="1819254"/>
            <a:ext cx="3827204" cy="4369338"/>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4. Input device username and password.</a:t>
            </a:r>
          </a:p>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5. Search for nearby WIFI. After connecting to the target network, input WIFI password.</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spTree>
    <p:extLst>
      <p:ext uri="{BB962C8B-B14F-4D97-AF65-F5344CB8AC3E}">
        <p14:creationId xmlns:p14="http://schemas.microsoft.com/office/powerpoint/2010/main" val="706105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Wireless Gateway Under AP Mode</a:t>
            </a:r>
            <a:endParaRPr lang="en-US" dirty="0"/>
          </a:p>
        </p:txBody>
      </p:sp>
      <p:sp>
        <p:nvSpPr>
          <p:cNvPr id="15" name="矩形 14">
            <a:extLst>
              <a:ext uri="{FF2B5EF4-FFF2-40B4-BE49-F238E27FC236}">
                <a16:creationId xmlns:a16="http://schemas.microsoft.com/office/drawing/2014/main" id="{344C3F75-3E97-480F-B452-26557527D16C}"/>
              </a:ext>
            </a:extLst>
          </p:cNvPr>
          <p:cNvSpPr/>
          <p:nvPr/>
        </p:nvSpPr>
        <p:spPr>
          <a:xfrm>
            <a:off x="6878896" y="1717654"/>
            <a:ext cx="4551104" cy="4845750"/>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6. Set AP back to STA on device (the indicator light becomes green (yellow) light always ON). After connecting to WIFI successfully, the light becomes green (yellow) light flickering.</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7. Input username and password, add device to app, set device time district and finish.</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7" name="图片 6">
            <a:extLst>
              <a:ext uri="{FF2B5EF4-FFF2-40B4-BE49-F238E27FC236}">
                <a16:creationId xmlns:a16="http://schemas.microsoft.com/office/drawing/2014/main" id="{F3914C49-D0E2-4047-A9E9-DEAC83D0E0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402" y="1471612"/>
            <a:ext cx="2253298" cy="4676534"/>
          </a:xfrm>
          <a:prstGeom prst="rect">
            <a:avLst/>
          </a:prstGeom>
          <a:noFill/>
          <a:ln>
            <a:noFill/>
          </a:ln>
        </p:spPr>
      </p:pic>
      <p:pic>
        <p:nvPicPr>
          <p:cNvPr id="8" name="图片 7">
            <a:extLst>
              <a:ext uri="{FF2B5EF4-FFF2-40B4-BE49-F238E27FC236}">
                <a16:creationId xmlns:a16="http://schemas.microsoft.com/office/drawing/2014/main" id="{6CD5C7F2-EB96-4225-B906-038FA35CA0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2702" y="1471612"/>
            <a:ext cx="2253298" cy="4700544"/>
          </a:xfrm>
          <a:prstGeom prst="rect">
            <a:avLst/>
          </a:prstGeom>
          <a:noFill/>
          <a:ln>
            <a:noFill/>
          </a:ln>
        </p:spPr>
      </p:pic>
    </p:spTree>
    <p:extLst>
      <p:ext uri="{BB962C8B-B14F-4D97-AF65-F5344CB8AC3E}">
        <p14:creationId xmlns:p14="http://schemas.microsoft.com/office/powerpoint/2010/main" val="1235922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Wireless Gateway Under AP Mode</a:t>
            </a:r>
            <a:endParaRPr lang="en-US" dirty="0"/>
          </a:p>
        </p:txBody>
      </p:sp>
      <p:sp>
        <p:nvSpPr>
          <p:cNvPr id="15" name="矩形 14">
            <a:extLst>
              <a:ext uri="{FF2B5EF4-FFF2-40B4-BE49-F238E27FC236}">
                <a16:creationId xmlns:a16="http://schemas.microsoft.com/office/drawing/2014/main" id="{344C3F75-3E97-480F-B452-26557527D16C}"/>
              </a:ext>
            </a:extLst>
          </p:cNvPr>
          <p:cNvSpPr/>
          <p:nvPr/>
        </p:nvSpPr>
        <p:spPr>
          <a:xfrm>
            <a:off x="5916252" y="2267836"/>
            <a:ext cx="4739048" cy="1463414"/>
          </a:xfrm>
          <a:prstGeom prst="rect">
            <a:avLst/>
          </a:prstGeom>
        </p:spPr>
        <p:txBody>
          <a:bodyPr wrap="square">
            <a:spAutoFit/>
          </a:bodyPr>
          <a:lstStyle/>
          <a:p>
            <a:pPr indent="-1866900"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Adding is done, the gateway will display on main interface, choose corresponding gateway to configurate and arm/disarm.</a:t>
            </a:r>
            <a:endParaRPr lang="zh-CN" altLang="zh-CN" kern="100" dirty="0">
              <a:latin typeface="Calibri" panose="020F0502020204030204" charset="0"/>
              <a:ea typeface="等线" panose="02010600030101010101" pitchFamily="2" charset="-122"/>
              <a:cs typeface="Calibri" panose="020F0502020204030204" charset="0"/>
            </a:endParaRPr>
          </a:p>
        </p:txBody>
      </p:sp>
      <p:pic>
        <p:nvPicPr>
          <p:cNvPr id="6" name="图片 5">
            <a:extLst>
              <a:ext uri="{FF2B5EF4-FFF2-40B4-BE49-F238E27FC236}">
                <a16:creationId xmlns:a16="http://schemas.microsoft.com/office/drawing/2014/main" id="{BD17EC67-C24A-4727-99D4-48A7E12501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9748" y="1404600"/>
            <a:ext cx="2242282" cy="4653300"/>
          </a:xfrm>
          <a:prstGeom prst="rect">
            <a:avLst/>
          </a:prstGeom>
          <a:noFill/>
          <a:ln>
            <a:noFill/>
          </a:ln>
        </p:spPr>
      </p:pic>
    </p:spTree>
    <p:extLst>
      <p:ext uri="{BB962C8B-B14F-4D97-AF65-F5344CB8AC3E}">
        <p14:creationId xmlns:p14="http://schemas.microsoft.com/office/powerpoint/2010/main" val="262374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Add Accessories</a:t>
            </a:r>
            <a:endParaRPr lang="en-US" dirty="0"/>
          </a:p>
        </p:txBody>
      </p:sp>
      <p:sp>
        <p:nvSpPr>
          <p:cNvPr id="3" name="矩形 2">
            <a:extLst>
              <a:ext uri="{FF2B5EF4-FFF2-40B4-BE49-F238E27FC236}">
                <a16:creationId xmlns:a16="http://schemas.microsoft.com/office/drawing/2014/main" id="{2AF9E2B8-A95A-41BB-8299-2FCF763BDA27}"/>
              </a:ext>
            </a:extLst>
          </p:cNvPr>
          <p:cNvSpPr/>
          <p:nvPr/>
        </p:nvSpPr>
        <p:spPr>
          <a:xfrm>
            <a:off x="760052" y="1354247"/>
            <a:ext cx="9585152" cy="1320426"/>
          </a:xfrm>
          <a:prstGeom prst="rect">
            <a:avLst/>
          </a:prstGeom>
        </p:spPr>
        <p:txBody>
          <a:bodyPr wrap="square">
            <a:spAutoFit/>
          </a:bodyPr>
          <a:lstStyle/>
          <a:p>
            <a:pPr indent="-1866900"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1. Scan QR code or input SN manually.</a:t>
            </a:r>
            <a:endParaRPr lang="zh-CN" altLang="zh-CN" kern="100" dirty="0">
              <a:latin typeface="Calibri" panose="020F0502020204030204" charset="0"/>
              <a:ea typeface="等线" panose="02010600030101010101" pitchFamily="2" charset="-122"/>
              <a:cs typeface="Calibri" panose="020F0502020204030204" charset="0"/>
            </a:endParaRPr>
          </a:p>
          <a:p>
            <a:pPr indent="-1866900" algn="just">
              <a:lnSpc>
                <a:spcPct val="172000"/>
              </a:lnSpc>
              <a:spcBef>
                <a:spcPts val="1300"/>
              </a:spcBef>
              <a:spcAft>
                <a:spcPts val="1300"/>
              </a:spcAft>
            </a:pPr>
            <a:endParaRPr lang="zh-CN" altLang="zh-CN" kern="100" dirty="0">
              <a:latin typeface="Calibri" panose="020F0502020204030204" charset="0"/>
              <a:ea typeface="等线" panose="02010600030101010101" pitchFamily="2" charset="-122"/>
              <a:cs typeface="Calibri" panose="020F0502020204030204" charset="0"/>
            </a:endParaRPr>
          </a:p>
        </p:txBody>
      </p:sp>
      <p:pic>
        <p:nvPicPr>
          <p:cNvPr id="5" name="图片 4">
            <a:extLst>
              <a:ext uri="{FF2B5EF4-FFF2-40B4-BE49-F238E27FC236}">
                <a16:creationId xmlns:a16="http://schemas.microsoft.com/office/drawing/2014/main" id="{88F516C0-38B2-4385-805E-445DDB09A4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390" y="2014460"/>
            <a:ext cx="1966702" cy="4085908"/>
          </a:xfrm>
          <a:prstGeom prst="rect">
            <a:avLst/>
          </a:prstGeom>
          <a:noFill/>
          <a:ln>
            <a:noFill/>
          </a:ln>
        </p:spPr>
      </p:pic>
      <p:pic>
        <p:nvPicPr>
          <p:cNvPr id="6" name="图片 5">
            <a:extLst>
              <a:ext uri="{FF2B5EF4-FFF2-40B4-BE49-F238E27FC236}">
                <a16:creationId xmlns:a16="http://schemas.microsoft.com/office/drawing/2014/main" id="{51706EDB-6A8E-44E1-9723-F6E29ECD8E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7479" y="2003215"/>
            <a:ext cx="1971801" cy="4097153"/>
          </a:xfrm>
          <a:prstGeom prst="rect">
            <a:avLst/>
          </a:prstGeom>
          <a:noFill/>
          <a:ln>
            <a:noFill/>
          </a:ln>
        </p:spPr>
      </p:pic>
      <p:pic>
        <p:nvPicPr>
          <p:cNvPr id="7" name="图片 6">
            <a:extLst>
              <a:ext uri="{FF2B5EF4-FFF2-40B4-BE49-F238E27FC236}">
                <a16:creationId xmlns:a16="http://schemas.microsoft.com/office/drawing/2014/main" id="{12534DC3-99BA-43F4-B509-427DAEEA0F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6267" y="2003215"/>
            <a:ext cx="1971801" cy="4113258"/>
          </a:xfrm>
          <a:prstGeom prst="rect">
            <a:avLst/>
          </a:prstGeom>
          <a:noFill/>
          <a:ln>
            <a:noFill/>
          </a:ln>
        </p:spPr>
      </p:pic>
      <p:pic>
        <p:nvPicPr>
          <p:cNvPr id="8" name="图片 7">
            <a:extLst>
              <a:ext uri="{FF2B5EF4-FFF2-40B4-BE49-F238E27FC236}">
                <a16:creationId xmlns:a16="http://schemas.microsoft.com/office/drawing/2014/main" id="{3CDF5A50-C102-49A7-A158-E09D3588EAA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5055" y="2003215"/>
            <a:ext cx="1971801" cy="4128382"/>
          </a:xfrm>
          <a:prstGeom prst="rect">
            <a:avLst/>
          </a:prstGeom>
          <a:noFill/>
          <a:ln>
            <a:noFill/>
          </a:ln>
        </p:spPr>
      </p:pic>
      <p:pic>
        <p:nvPicPr>
          <p:cNvPr id="9" name="图片 8">
            <a:extLst>
              <a:ext uri="{FF2B5EF4-FFF2-40B4-BE49-F238E27FC236}">
                <a16:creationId xmlns:a16="http://schemas.microsoft.com/office/drawing/2014/main" id="{E4CEA254-2D4F-4BDD-BDE8-CBC2ED81D58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8315" y="2003215"/>
            <a:ext cx="1972272" cy="40971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Add Accessories</a:t>
            </a:r>
            <a:endParaRPr lang="en-US" dirty="0"/>
          </a:p>
        </p:txBody>
      </p:sp>
      <p:pic>
        <p:nvPicPr>
          <p:cNvPr id="3" name="图片 2">
            <a:extLst>
              <a:ext uri="{FF2B5EF4-FFF2-40B4-BE49-F238E27FC236}">
                <a16:creationId xmlns:a16="http://schemas.microsoft.com/office/drawing/2014/main" id="{8C937CC4-A332-4E9C-8BD2-B5AB70B5FB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693" y="1575434"/>
            <a:ext cx="2175193" cy="4537043"/>
          </a:xfrm>
          <a:prstGeom prst="rect">
            <a:avLst/>
          </a:prstGeom>
          <a:noFill/>
          <a:ln>
            <a:noFill/>
          </a:ln>
        </p:spPr>
      </p:pic>
      <p:pic>
        <p:nvPicPr>
          <p:cNvPr id="5" name="图片 4">
            <a:extLst>
              <a:ext uri="{FF2B5EF4-FFF2-40B4-BE49-F238E27FC236}">
                <a16:creationId xmlns:a16="http://schemas.microsoft.com/office/drawing/2014/main" id="{B637218A-4020-4FEA-BD92-7B81A6D30B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49" y="1575193"/>
            <a:ext cx="2175193" cy="4537284"/>
          </a:xfrm>
          <a:prstGeom prst="rect">
            <a:avLst/>
          </a:prstGeom>
          <a:noFill/>
          <a:ln>
            <a:noFill/>
          </a:ln>
        </p:spPr>
      </p:pic>
      <p:sp>
        <p:nvSpPr>
          <p:cNvPr id="6" name="矩形 5">
            <a:extLst>
              <a:ext uri="{FF2B5EF4-FFF2-40B4-BE49-F238E27FC236}">
                <a16:creationId xmlns:a16="http://schemas.microsoft.com/office/drawing/2014/main" id="{016E4D20-0C5A-4CC2-844C-A0A1FFDB816B}"/>
              </a:ext>
            </a:extLst>
          </p:cNvPr>
          <p:cNvSpPr/>
          <p:nvPr/>
        </p:nvSpPr>
        <p:spPr>
          <a:xfrm>
            <a:off x="6110112" y="1359686"/>
            <a:ext cx="5295195" cy="6274988"/>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2. Choose the gateway to be joined for the accessories.</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3. The gateway indicator changes to a blue light with quick flashes to enter the pairing mode. Turn the DIP switch from OFF to ON to enter the pairing mode. At this time, the accessory indicator becomes green light flickering (At the same time, you can double-click the gateway power button to make the gateway enter the pairing mode, skip the process of scanning the QR code to add a gateway.)</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spTree>
    <p:extLst>
      <p:ext uri="{BB962C8B-B14F-4D97-AF65-F5344CB8AC3E}">
        <p14:creationId xmlns:p14="http://schemas.microsoft.com/office/powerpoint/2010/main" val="3400669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Add Accessories</a:t>
            </a:r>
            <a:endParaRPr lang="en-US" dirty="0"/>
          </a:p>
        </p:txBody>
      </p:sp>
      <p:sp>
        <p:nvSpPr>
          <p:cNvPr id="6" name="矩形 5">
            <a:extLst>
              <a:ext uri="{FF2B5EF4-FFF2-40B4-BE49-F238E27FC236}">
                <a16:creationId xmlns:a16="http://schemas.microsoft.com/office/drawing/2014/main" id="{016E4D20-0C5A-4CC2-844C-A0A1FFDB816B}"/>
              </a:ext>
            </a:extLst>
          </p:cNvPr>
          <p:cNvSpPr/>
          <p:nvPr/>
        </p:nvSpPr>
        <p:spPr>
          <a:xfrm>
            <a:off x="6096000" y="1804186"/>
            <a:ext cx="4913488" cy="3559501"/>
          </a:xfrm>
          <a:prstGeom prst="rect">
            <a:avLst/>
          </a:prstGeom>
        </p:spPr>
        <p:txBody>
          <a:bodyPr wrap="square">
            <a:spAutoFit/>
          </a:bodyPr>
          <a:lstStyle/>
          <a:p>
            <a:pPr indent="266700"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4. Edit the detector name, and choose the room that the detector is in to finish adding accessories. The accessories will display under related gateway when it’s done.</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7" name="图片 6">
            <a:extLst>
              <a:ext uri="{FF2B5EF4-FFF2-40B4-BE49-F238E27FC236}">
                <a16:creationId xmlns:a16="http://schemas.microsoft.com/office/drawing/2014/main" id="{93DB1A3B-1749-42C6-8437-74E28036E7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493" y="1359686"/>
            <a:ext cx="2273889" cy="4761714"/>
          </a:xfrm>
          <a:prstGeom prst="rect">
            <a:avLst/>
          </a:prstGeom>
          <a:noFill/>
          <a:ln>
            <a:noFill/>
          </a:ln>
        </p:spPr>
      </p:pic>
      <p:pic>
        <p:nvPicPr>
          <p:cNvPr id="8" name="图片 7">
            <a:extLst>
              <a:ext uri="{FF2B5EF4-FFF2-40B4-BE49-F238E27FC236}">
                <a16:creationId xmlns:a16="http://schemas.microsoft.com/office/drawing/2014/main" id="{6DE42583-D45F-442C-A8A6-C74EEA7FFF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1547" y="1336971"/>
            <a:ext cx="2295687" cy="4784429"/>
          </a:xfrm>
          <a:prstGeom prst="rect">
            <a:avLst/>
          </a:prstGeom>
          <a:noFill/>
          <a:ln>
            <a:noFill/>
          </a:ln>
        </p:spPr>
      </p:pic>
    </p:spTree>
    <p:extLst>
      <p:ext uri="{BB962C8B-B14F-4D97-AF65-F5344CB8AC3E}">
        <p14:creationId xmlns:p14="http://schemas.microsoft.com/office/powerpoint/2010/main" val="2579438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2G/4G Setting</a:t>
            </a:r>
            <a:endParaRPr lang="en-US" dirty="0"/>
          </a:p>
        </p:txBody>
      </p:sp>
      <p:sp>
        <p:nvSpPr>
          <p:cNvPr id="7" name="矩形 6">
            <a:extLst>
              <a:ext uri="{FF2B5EF4-FFF2-40B4-BE49-F238E27FC236}">
                <a16:creationId xmlns:a16="http://schemas.microsoft.com/office/drawing/2014/main" id="{53A212CB-8AB0-40F8-BF94-A226268F1647}"/>
              </a:ext>
            </a:extLst>
          </p:cNvPr>
          <p:cNvSpPr/>
          <p:nvPr/>
        </p:nvSpPr>
        <p:spPr>
          <a:xfrm>
            <a:off x="7449210" y="1650103"/>
            <a:ext cx="4551104" cy="5322163"/>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1. Choose the gateway to enter device configuration page, and go to network configuration.</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2. Choose Cellular, finish the detailed dial parameters according to specific ISP requirement on site. If enable “Priority” then cellular network will be chosen as premiere.</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8" name="图片 7">
            <a:extLst>
              <a:ext uri="{FF2B5EF4-FFF2-40B4-BE49-F238E27FC236}">
                <a16:creationId xmlns:a16="http://schemas.microsoft.com/office/drawing/2014/main" id="{4EC3D346-5239-46B7-95C9-E16C2D37CC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74" y="1386205"/>
            <a:ext cx="2232025" cy="4657432"/>
          </a:xfrm>
          <a:prstGeom prst="rect">
            <a:avLst/>
          </a:prstGeom>
          <a:noFill/>
        </p:spPr>
      </p:pic>
      <p:pic>
        <p:nvPicPr>
          <p:cNvPr id="9" name="图片 8">
            <a:extLst>
              <a:ext uri="{FF2B5EF4-FFF2-40B4-BE49-F238E27FC236}">
                <a16:creationId xmlns:a16="http://schemas.microsoft.com/office/drawing/2014/main" id="{C00471C4-6F3E-4FB1-BD05-A705EF767D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4" y="1386205"/>
            <a:ext cx="2254911" cy="4657432"/>
          </a:xfrm>
          <a:prstGeom prst="rect">
            <a:avLst/>
          </a:prstGeom>
          <a:noFill/>
        </p:spPr>
      </p:pic>
      <p:pic>
        <p:nvPicPr>
          <p:cNvPr id="10" name="图片 9">
            <a:extLst>
              <a:ext uri="{FF2B5EF4-FFF2-40B4-BE49-F238E27FC236}">
                <a16:creationId xmlns:a16="http://schemas.microsoft.com/office/drawing/2014/main" id="{C2A42B0D-A822-4CE0-BDA7-8D92029785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8544" y="1369982"/>
            <a:ext cx="2254911" cy="4649459"/>
          </a:xfrm>
          <a:prstGeom prst="rect">
            <a:avLst/>
          </a:prstGeom>
        </p:spPr>
      </p:pic>
    </p:spTree>
    <p:extLst>
      <p:ext uri="{BB962C8B-B14F-4D97-AF65-F5344CB8AC3E}">
        <p14:creationId xmlns:p14="http://schemas.microsoft.com/office/powerpoint/2010/main" val="421502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2G/4G Setting</a:t>
            </a:r>
            <a:endParaRPr lang="en-US" dirty="0"/>
          </a:p>
        </p:txBody>
      </p:sp>
      <p:sp>
        <p:nvSpPr>
          <p:cNvPr id="7" name="矩形 6">
            <a:extLst>
              <a:ext uri="{FF2B5EF4-FFF2-40B4-BE49-F238E27FC236}">
                <a16:creationId xmlns:a16="http://schemas.microsoft.com/office/drawing/2014/main" id="{53A212CB-8AB0-40F8-BF94-A226268F1647}"/>
              </a:ext>
            </a:extLst>
          </p:cNvPr>
          <p:cNvSpPr/>
          <p:nvPr/>
        </p:nvSpPr>
        <p:spPr>
          <a:xfrm>
            <a:off x="5854700" y="1576482"/>
            <a:ext cx="5040714" cy="4178901"/>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After configuration is done, we can enter gateway status interface to check dial status. There are two SIM card slots. For example, we insert SIM card in slot 1, then SIM card status will show S1. GSM Connection Status will show connected after 2G dialing successfully. LTE Connection Status will be connected after 4G dialing is successful.</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5" name="图片 4">
            <a:extLst>
              <a:ext uri="{FF2B5EF4-FFF2-40B4-BE49-F238E27FC236}">
                <a16:creationId xmlns:a16="http://schemas.microsoft.com/office/drawing/2014/main" id="{3FF404A1-71C0-4AC4-BC32-79F4BCB944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193" y="1235345"/>
            <a:ext cx="2007307" cy="4343869"/>
          </a:xfrm>
          <a:prstGeom prst="rect">
            <a:avLst/>
          </a:prstGeom>
          <a:noFill/>
          <a:ln>
            <a:noFill/>
          </a:ln>
        </p:spPr>
      </p:pic>
      <p:pic>
        <p:nvPicPr>
          <p:cNvPr id="6" name="图片 5">
            <a:extLst>
              <a:ext uri="{FF2B5EF4-FFF2-40B4-BE49-F238E27FC236}">
                <a16:creationId xmlns:a16="http://schemas.microsoft.com/office/drawing/2014/main" id="{45D5B0CB-155A-4DCA-9DC5-52ED98B750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2741" y="1272777"/>
            <a:ext cx="1989155" cy="4306438"/>
          </a:xfrm>
          <a:prstGeom prst="rect">
            <a:avLst/>
          </a:prstGeom>
          <a:noFill/>
          <a:ln>
            <a:noFill/>
          </a:ln>
        </p:spPr>
      </p:pic>
      <p:sp>
        <p:nvSpPr>
          <p:cNvPr id="8" name="文本框 7">
            <a:extLst>
              <a:ext uri="{FF2B5EF4-FFF2-40B4-BE49-F238E27FC236}">
                <a16:creationId xmlns:a16="http://schemas.microsoft.com/office/drawing/2014/main" id="{F5DA432B-90CD-46F0-9EA1-B8D2F1569D69}"/>
              </a:ext>
            </a:extLst>
          </p:cNvPr>
          <p:cNvSpPr txBox="1"/>
          <p:nvPr/>
        </p:nvSpPr>
        <p:spPr bwMode="auto">
          <a:xfrm>
            <a:off x="608893" y="5622655"/>
            <a:ext cx="6096000" cy="646331"/>
          </a:xfrm>
          <a:prstGeom prst="rect">
            <a:avLst/>
          </a:prstGeom>
          <a:noFill/>
          <a:ln w="9525">
            <a:noFill/>
            <a:miter lim="800000"/>
          </a:ln>
        </p:spPr>
        <p:txBody>
          <a:bodyPr wrap="square">
            <a:spAutoFit/>
          </a:bodyPr>
          <a:lstStyle/>
          <a:p>
            <a:r>
              <a:rPr lang="en-US" altLang="zh-CN" sz="1800" dirty="0">
                <a:effectLst/>
                <a:latin typeface="Calibri" panose="020F0502020204030204" pitchFamily="34" charset="0"/>
                <a:cs typeface="Calibri" panose="020F0502020204030204" pitchFamily="34" charset="0"/>
              </a:rPr>
              <a:t>2G Connection – GSM                4G Connection – LTE</a:t>
            </a:r>
          </a:p>
          <a:p>
            <a:r>
              <a:rPr lang="en-US" altLang="zh-CN" sz="1800" kern="100" dirty="0">
                <a:effectLst/>
                <a:latin typeface="Calibri" panose="020F0502020204030204" pitchFamily="34" charset="0"/>
                <a:ea typeface="等线" panose="02010600030101010101" pitchFamily="2" charset="-122"/>
                <a:cs typeface="Calibri" panose="020F0502020204030204" pitchFamily="34" charset="0"/>
              </a:rPr>
              <a:t>Fig.1 gateway 2/4G dialing status</a:t>
            </a:r>
            <a:endParaRPr lang="zh-CN" altLang="zh-CN" sz="1800" kern="100" dirty="0">
              <a:effectLst/>
              <a:latin typeface="Calibri" panose="020F0502020204030204" pitchFamily="34" charset="0"/>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586435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SIA Protocol Configuration</a:t>
            </a:r>
            <a:endParaRPr lang="en-US" dirty="0"/>
          </a:p>
        </p:txBody>
      </p:sp>
      <p:sp>
        <p:nvSpPr>
          <p:cNvPr id="7" name="矩形 6">
            <a:extLst>
              <a:ext uri="{FF2B5EF4-FFF2-40B4-BE49-F238E27FC236}">
                <a16:creationId xmlns:a16="http://schemas.microsoft.com/office/drawing/2014/main" id="{53A212CB-8AB0-40F8-BF94-A226268F1647}"/>
              </a:ext>
            </a:extLst>
          </p:cNvPr>
          <p:cNvSpPr/>
          <p:nvPr/>
        </p:nvSpPr>
        <p:spPr>
          <a:xfrm>
            <a:off x="642819" y="994283"/>
            <a:ext cx="13581081" cy="2940100"/>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1. Enter device configuration page, enter gateway configuration and go to monitoring station.</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2. Enable it, set upload events within allowed time and so on.</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5" name="图片 4">
            <a:extLst>
              <a:ext uri="{FF2B5EF4-FFF2-40B4-BE49-F238E27FC236}">
                <a16:creationId xmlns:a16="http://schemas.microsoft.com/office/drawing/2014/main" id="{80024C51-3532-4047-9F58-4F0F2BE438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27" y="2385170"/>
            <a:ext cx="1960823" cy="4090146"/>
          </a:xfrm>
          <a:prstGeom prst="rect">
            <a:avLst/>
          </a:prstGeom>
          <a:noFill/>
          <a:ln>
            <a:noFill/>
          </a:ln>
        </p:spPr>
      </p:pic>
      <p:pic>
        <p:nvPicPr>
          <p:cNvPr id="6" name="图片 5">
            <a:extLst>
              <a:ext uri="{FF2B5EF4-FFF2-40B4-BE49-F238E27FC236}">
                <a16:creationId xmlns:a16="http://schemas.microsoft.com/office/drawing/2014/main" id="{2C95928E-8687-4281-BA1E-9F86644058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8850" y="2385170"/>
            <a:ext cx="2080987" cy="4090146"/>
          </a:xfrm>
          <a:prstGeom prst="rect">
            <a:avLst/>
          </a:prstGeom>
          <a:noFill/>
        </p:spPr>
      </p:pic>
      <p:pic>
        <p:nvPicPr>
          <p:cNvPr id="8" name="图片 7">
            <a:extLst>
              <a:ext uri="{FF2B5EF4-FFF2-40B4-BE49-F238E27FC236}">
                <a16:creationId xmlns:a16="http://schemas.microsoft.com/office/drawing/2014/main" id="{867FDA34-9737-449D-887F-DF1357DA38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4056" y="2307346"/>
            <a:ext cx="2195379" cy="4090146"/>
          </a:xfrm>
          <a:prstGeom prst="rect">
            <a:avLst/>
          </a:prstGeom>
          <a:noFill/>
        </p:spPr>
      </p:pic>
      <p:pic>
        <p:nvPicPr>
          <p:cNvPr id="9" name="图片 8">
            <a:extLst>
              <a:ext uri="{FF2B5EF4-FFF2-40B4-BE49-F238E27FC236}">
                <a16:creationId xmlns:a16="http://schemas.microsoft.com/office/drawing/2014/main" id="{8F256B39-78B9-4D89-BB64-FCA70D7E3B0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6703" y="2278265"/>
            <a:ext cx="2147738" cy="4090147"/>
          </a:xfrm>
          <a:prstGeom prst="rect">
            <a:avLst/>
          </a:prstGeom>
          <a:noFill/>
        </p:spPr>
      </p:pic>
    </p:spTree>
    <p:extLst>
      <p:ext uri="{BB962C8B-B14F-4D97-AF65-F5344CB8AC3E}">
        <p14:creationId xmlns:p14="http://schemas.microsoft.com/office/powerpoint/2010/main" val="3612014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APP Remote Arm/Disarm</a:t>
            </a:r>
            <a:endParaRPr lang="en-US" dirty="0"/>
          </a:p>
        </p:txBody>
      </p:sp>
      <p:sp>
        <p:nvSpPr>
          <p:cNvPr id="7" name="矩形 6">
            <a:extLst>
              <a:ext uri="{FF2B5EF4-FFF2-40B4-BE49-F238E27FC236}">
                <a16:creationId xmlns:a16="http://schemas.microsoft.com/office/drawing/2014/main" id="{53A212CB-8AB0-40F8-BF94-A226268F1647}"/>
              </a:ext>
            </a:extLst>
          </p:cNvPr>
          <p:cNvSpPr/>
          <p:nvPr/>
        </p:nvSpPr>
        <p:spPr>
          <a:xfrm>
            <a:off x="6883400" y="1216025"/>
            <a:ext cx="5116914" cy="7227812"/>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1. Click to enter the wireless gateway interface, select home and away arming in the below to arm and disarm the wireless gateway globally. When the wireless gateway has system abnormalities such as tampering, battery power failure, etc., a pop-up window will appear when arming, click "arm" to force the gateway to arm.</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2. Click the arm and disarm button in the lower right corner of the specific room and select the "home" or "away" mode to arm and disarm the room (which can be regarded as a subsystem).</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5" name="图片 4" descr="10d34edff64dc8d19f1defda6b923ec">
            <a:extLst>
              <a:ext uri="{FF2B5EF4-FFF2-40B4-BE49-F238E27FC236}">
                <a16:creationId xmlns:a16="http://schemas.microsoft.com/office/drawing/2014/main" id="{54F9F364-93AD-4D7B-928A-A347F2960F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886" y="1457325"/>
            <a:ext cx="1992714" cy="4307832"/>
          </a:xfrm>
          <a:prstGeom prst="rect">
            <a:avLst/>
          </a:prstGeom>
          <a:noFill/>
          <a:ln>
            <a:noFill/>
          </a:ln>
        </p:spPr>
      </p:pic>
      <p:pic>
        <p:nvPicPr>
          <p:cNvPr id="6" name="图片 5" descr="de44d92bc7a69b8528ecd9b0e64e933">
            <a:extLst>
              <a:ext uri="{FF2B5EF4-FFF2-40B4-BE49-F238E27FC236}">
                <a16:creationId xmlns:a16="http://schemas.microsoft.com/office/drawing/2014/main" id="{30E1E0F9-EA6A-4513-A393-070372B2FC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000" y="1457325"/>
            <a:ext cx="2082800" cy="4507369"/>
          </a:xfrm>
          <a:prstGeom prst="rect">
            <a:avLst/>
          </a:prstGeom>
          <a:noFill/>
          <a:ln>
            <a:noFill/>
          </a:ln>
        </p:spPr>
      </p:pic>
      <p:pic>
        <p:nvPicPr>
          <p:cNvPr id="8" name="图片 7">
            <a:extLst>
              <a:ext uri="{FF2B5EF4-FFF2-40B4-BE49-F238E27FC236}">
                <a16:creationId xmlns:a16="http://schemas.microsoft.com/office/drawing/2014/main" id="{7B714AC2-EC3A-40D6-BE60-4542265C041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457325"/>
            <a:ext cx="2082800" cy="4508660"/>
          </a:xfrm>
          <a:prstGeom prst="rect">
            <a:avLst/>
          </a:prstGeom>
          <a:noFill/>
          <a:ln>
            <a:noFill/>
          </a:ln>
        </p:spPr>
      </p:pic>
    </p:spTree>
    <p:extLst>
      <p:ext uri="{BB962C8B-B14F-4D97-AF65-F5344CB8AC3E}">
        <p14:creationId xmlns:p14="http://schemas.microsoft.com/office/powerpoint/2010/main" val="2303556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068388" y="4240708"/>
            <a:ext cx="3629659" cy="461665"/>
          </a:xfrm>
          <a:prstGeom prst="rect">
            <a:avLst/>
          </a:prstGeom>
          <a:noFill/>
        </p:spPr>
        <p:txBody>
          <a:bodyPr wrap="square">
            <a:spAutoFit/>
          </a:bodyPr>
          <a:lstStyle>
            <a:defPPr>
              <a:defRPr lang="zh-CN"/>
            </a:defPPr>
            <a:lvl1pPr marR="0" lvl="0" indent="0" algn="ctr" defTabSz="609600" fontAlgn="auto">
              <a:lnSpc>
                <a:spcPct val="120000"/>
              </a:lnSpc>
              <a:spcBef>
                <a:spcPts val="0"/>
              </a:spcBef>
              <a:spcAft>
                <a:spcPts val="0"/>
              </a:spcAft>
              <a:buClrTx/>
              <a:buSzTx/>
              <a:buFontTx/>
              <a:buNone/>
              <a:defRPr kumimoji="1" sz="2000"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dirty="0" smtClean="0">
                <a:solidFill>
                  <a:srgbClr val="C00000"/>
                </a:solidFill>
                <a:sym typeface="Calibri" panose="020F0502020204030204" charset="0"/>
              </a:rPr>
              <a:t>Products &amp; Solution Overview</a:t>
            </a:r>
            <a:endParaRPr lang="en-US" altLang="zh-CN" dirty="0">
              <a:solidFill>
                <a:srgbClr val="C00000"/>
              </a:solidFill>
              <a:sym typeface="Calibri" panose="020F0502020204030204" charset="0"/>
            </a:endParaRPr>
          </a:p>
        </p:txBody>
      </p:sp>
      <p:grpSp>
        <p:nvGrpSpPr>
          <p:cNvPr id="2" name="组合 1"/>
          <p:cNvGrpSpPr/>
          <p:nvPr/>
        </p:nvGrpSpPr>
        <p:grpSpPr>
          <a:xfrm>
            <a:off x="2176226" y="2850673"/>
            <a:ext cx="834175" cy="1072537"/>
            <a:chOff x="1469260" y="2749227"/>
            <a:chExt cx="1481667" cy="1905046"/>
          </a:xfrm>
        </p:grpSpPr>
        <p:sp>
          <p:nvSpPr>
            <p:cNvPr id="31" name="文本框 16"/>
            <p:cNvSpPr txBox="1"/>
            <p:nvPr/>
          </p:nvSpPr>
          <p:spPr>
            <a:xfrm>
              <a:off x="1943276" y="2811188"/>
              <a:ext cx="510116" cy="1209288"/>
            </a:xfrm>
            <a:prstGeom prst="rect">
              <a:avLst/>
            </a:prstGeom>
            <a:noFill/>
          </p:spPr>
          <p:txBody>
            <a:bodyPr anchor="ctr">
              <a:spAutoFit/>
            </a:bodyPr>
            <a:lstStyle>
              <a:defPPr>
                <a:defRPr lang="zh-CN"/>
              </a:defPPr>
              <a:lvl1pPr marR="0" lvl="0" indent="0" algn="ctr" defTabSz="609600" fontAlgn="auto">
                <a:lnSpc>
                  <a:spcPct val="130000"/>
                </a:lnSpc>
                <a:spcBef>
                  <a:spcPts val="0"/>
                </a:spcBef>
                <a:spcAft>
                  <a:spcPts val="0"/>
                </a:spcAft>
                <a:buClrTx/>
                <a:buSzTx/>
                <a:buFontTx/>
                <a:buNone/>
                <a:defRPr kumimoji="0" sz="3735"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sz="3200" dirty="0">
                  <a:solidFill>
                    <a:srgbClr val="C00000"/>
                  </a:solidFill>
                  <a:sym typeface="Calibri" panose="020F0502020204030204" charset="0"/>
                </a:rPr>
                <a:t>1</a:t>
              </a:r>
              <a:endParaRPr lang="zh-CN" altLang="en-US" sz="3200" dirty="0">
                <a:solidFill>
                  <a:srgbClr val="C00000"/>
                </a:solidFill>
                <a:sym typeface="Calibri" panose="020F0502020204030204" charset="0"/>
              </a:endParaRPr>
            </a:p>
          </p:txBody>
        </p:sp>
        <p:sp>
          <p:nvSpPr>
            <p:cNvPr id="32" name="圆角矩形 1"/>
            <p:cNvSpPr/>
            <p:nvPr/>
          </p:nvSpPr>
          <p:spPr>
            <a:xfrm>
              <a:off x="1693852" y="2749227"/>
              <a:ext cx="1031171" cy="1341107"/>
            </a:xfrm>
            <a:custGeom>
              <a:avLst/>
              <a:gdLst/>
              <a:ahLst/>
              <a:cxnLst/>
              <a:rect l="l" t="t" r="r" b="b"/>
              <a:pathLst>
                <a:path w="773378" h="1005830">
                  <a:moveTo>
                    <a:pt x="386690" y="946393"/>
                  </a:moveTo>
                  <a:cubicBezTo>
                    <a:pt x="374065" y="946393"/>
                    <a:pt x="363830" y="956628"/>
                    <a:pt x="363830" y="969253"/>
                  </a:cubicBezTo>
                  <a:cubicBezTo>
                    <a:pt x="363830" y="981878"/>
                    <a:pt x="374065" y="992113"/>
                    <a:pt x="386690" y="992113"/>
                  </a:cubicBezTo>
                  <a:cubicBezTo>
                    <a:pt x="399315" y="992113"/>
                    <a:pt x="409550" y="981878"/>
                    <a:pt x="409550" y="969253"/>
                  </a:cubicBezTo>
                  <a:cubicBezTo>
                    <a:pt x="409550" y="956628"/>
                    <a:pt x="399315" y="946393"/>
                    <a:pt x="386690" y="946393"/>
                  </a:cubicBezTo>
                  <a:close/>
                  <a:moveTo>
                    <a:pt x="98139" y="72735"/>
                  </a:moveTo>
                  <a:cubicBezTo>
                    <a:pt x="78668" y="72735"/>
                    <a:pt x="62883" y="88520"/>
                    <a:pt x="62883" y="107991"/>
                  </a:cubicBezTo>
                  <a:lnTo>
                    <a:pt x="62883" y="897839"/>
                  </a:lnTo>
                  <a:cubicBezTo>
                    <a:pt x="62883" y="917310"/>
                    <a:pt x="78668" y="933095"/>
                    <a:pt x="98139" y="933095"/>
                  </a:cubicBezTo>
                  <a:lnTo>
                    <a:pt x="675239" y="933095"/>
                  </a:lnTo>
                  <a:cubicBezTo>
                    <a:pt x="694710" y="933095"/>
                    <a:pt x="710495" y="917310"/>
                    <a:pt x="710495" y="897839"/>
                  </a:cubicBezTo>
                  <a:lnTo>
                    <a:pt x="710495" y="107991"/>
                  </a:lnTo>
                  <a:cubicBezTo>
                    <a:pt x="710495" y="88520"/>
                    <a:pt x="694710" y="72735"/>
                    <a:pt x="675239" y="72735"/>
                  </a:cubicBezTo>
                  <a:close/>
                  <a:moveTo>
                    <a:pt x="42102" y="0"/>
                  </a:moveTo>
                  <a:lnTo>
                    <a:pt x="731276" y="0"/>
                  </a:lnTo>
                  <a:cubicBezTo>
                    <a:pt x="754528" y="0"/>
                    <a:pt x="773378" y="18850"/>
                    <a:pt x="773378" y="42102"/>
                  </a:cubicBezTo>
                  <a:lnTo>
                    <a:pt x="773378" y="963728"/>
                  </a:lnTo>
                  <a:cubicBezTo>
                    <a:pt x="773378" y="986980"/>
                    <a:pt x="754528" y="1005830"/>
                    <a:pt x="731276" y="1005830"/>
                  </a:cubicBezTo>
                  <a:lnTo>
                    <a:pt x="42102" y="1005830"/>
                  </a:lnTo>
                  <a:cubicBezTo>
                    <a:pt x="18850" y="1005830"/>
                    <a:pt x="0" y="986980"/>
                    <a:pt x="0" y="963728"/>
                  </a:cubicBezTo>
                  <a:lnTo>
                    <a:pt x="0" y="42102"/>
                  </a:lnTo>
                  <a:cubicBezTo>
                    <a:pt x="0" y="18850"/>
                    <a:pt x="18850" y="0"/>
                    <a:pt x="42102" y="0"/>
                  </a:cubicBezTo>
                  <a:close/>
                </a:path>
              </a:pathLst>
            </a:custGeom>
            <a:solidFill>
              <a:srgbClr val="C00000"/>
            </a:solidFill>
            <a:ln>
              <a:noFill/>
            </a:ln>
            <a:effectLst>
              <a:reflection blurRad="6350" stA="39000" endPos="2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endParaRPr lang="zh-CN" altLang="en-US" sz="2400">
                <a:solidFill>
                  <a:prstClr val="white"/>
                </a:solidFill>
                <a:latin typeface="Calibri" panose="020F0502020204030204" charset="0"/>
                <a:ea typeface="Microsoft YaHei" panose="020B0503020204020204" pitchFamily="34" charset="-122"/>
                <a:cs typeface="Calibri" panose="020F0502020204030204" charset="0"/>
                <a:sym typeface="Calibri" panose="020F0502020204030204" charset="0"/>
              </a:endParaRPr>
            </a:p>
          </p:txBody>
        </p:sp>
        <p:cxnSp>
          <p:nvCxnSpPr>
            <p:cNvPr id="30" name="直接连接符 29"/>
            <p:cNvCxnSpPr/>
            <p:nvPr/>
          </p:nvCxnSpPr>
          <p:spPr>
            <a:xfrm>
              <a:off x="1469260" y="4654273"/>
              <a:ext cx="1481667"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39" name="文本框 38"/>
          <p:cNvSpPr txBox="1"/>
          <p:nvPr/>
        </p:nvSpPr>
        <p:spPr>
          <a:xfrm>
            <a:off x="4698656" y="4240707"/>
            <a:ext cx="1658148" cy="830997"/>
          </a:xfrm>
          <a:prstGeom prst="rect">
            <a:avLst/>
          </a:prstGeom>
          <a:noFill/>
        </p:spPr>
        <p:txBody>
          <a:bodyPr wrap="square">
            <a:spAutoFit/>
          </a:bodyPr>
          <a:lstStyle>
            <a:defPPr>
              <a:defRPr lang="zh-CN"/>
            </a:defPPr>
            <a:lvl1pPr marR="0" lvl="0" indent="0" algn="ctr" defTabSz="609600" fontAlgn="auto">
              <a:lnSpc>
                <a:spcPct val="120000"/>
              </a:lnSpc>
              <a:spcBef>
                <a:spcPts val="0"/>
              </a:spcBef>
              <a:spcAft>
                <a:spcPts val="0"/>
              </a:spcAft>
              <a:buClrTx/>
              <a:buSzTx/>
              <a:buFontTx/>
              <a:buNone/>
              <a:defRPr kumimoji="1" sz="2000"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b="0" dirty="0">
                <a:solidFill>
                  <a:schemeClr val="bg1">
                    <a:lumMod val="50000"/>
                  </a:schemeClr>
                </a:solidFill>
                <a:sym typeface="Calibri" panose="020F0502020204030204" charset="0"/>
              </a:rPr>
              <a:t>Debugging</a:t>
            </a:r>
          </a:p>
          <a:p>
            <a:endParaRPr lang="zh-CN" altLang="en-US" b="0" dirty="0">
              <a:solidFill>
                <a:schemeClr val="bg1">
                  <a:lumMod val="50000"/>
                </a:schemeClr>
              </a:solidFill>
              <a:sym typeface="Calibri" panose="020F0502020204030204" charset="0"/>
            </a:endParaRPr>
          </a:p>
        </p:txBody>
      </p:sp>
      <p:grpSp>
        <p:nvGrpSpPr>
          <p:cNvPr id="6" name="组合 5"/>
          <p:cNvGrpSpPr/>
          <p:nvPr/>
        </p:nvGrpSpPr>
        <p:grpSpPr>
          <a:xfrm>
            <a:off x="5110034" y="2850673"/>
            <a:ext cx="834175" cy="1072537"/>
            <a:chOff x="3230497" y="2747338"/>
            <a:chExt cx="834175" cy="1072537"/>
          </a:xfrm>
        </p:grpSpPr>
        <p:sp>
          <p:nvSpPr>
            <p:cNvPr id="57" name="文本框 16"/>
            <p:cNvSpPr txBox="1"/>
            <p:nvPr/>
          </p:nvSpPr>
          <p:spPr>
            <a:xfrm>
              <a:off x="3497367" y="2765289"/>
              <a:ext cx="287194" cy="680827"/>
            </a:xfrm>
            <a:prstGeom prst="rect">
              <a:avLst/>
            </a:prstGeom>
            <a:noFill/>
          </p:spPr>
          <p:txBody>
            <a:bodyPr anchor="ctr">
              <a:spAutoFit/>
            </a:bodyPr>
            <a:lstStyle>
              <a:defPPr>
                <a:defRPr lang="zh-CN"/>
              </a:defPPr>
              <a:lvl1pPr marR="0" lvl="0" indent="0" algn="ctr" defTabSz="609600" fontAlgn="auto">
                <a:lnSpc>
                  <a:spcPct val="130000"/>
                </a:lnSpc>
                <a:spcBef>
                  <a:spcPts val="0"/>
                </a:spcBef>
                <a:spcAft>
                  <a:spcPts val="0"/>
                </a:spcAft>
                <a:buClrTx/>
                <a:buSzTx/>
                <a:buFontTx/>
                <a:buNone/>
                <a:defRPr kumimoji="0" sz="3735"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sz="3200" dirty="0">
                  <a:solidFill>
                    <a:schemeClr val="bg1">
                      <a:lumMod val="50000"/>
                    </a:schemeClr>
                  </a:solidFill>
                  <a:sym typeface="Calibri" panose="020F0502020204030204" charset="0"/>
                </a:rPr>
                <a:t>2</a:t>
              </a:r>
              <a:endParaRPr lang="zh-CN" altLang="en-US" sz="3200" dirty="0">
                <a:solidFill>
                  <a:schemeClr val="bg1">
                    <a:lumMod val="50000"/>
                  </a:schemeClr>
                </a:solidFill>
                <a:sym typeface="Calibri" panose="020F0502020204030204" charset="0"/>
              </a:endParaRPr>
            </a:p>
          </p:txBody>
        </p:sp>
        <p:sp>
          <p:nvSpPr>
            <p:cNvPr id="58" name="圆角矩形 1"/>
            <p:cNvSpPr/>
            <p:nvPr/>
          </p:nvSpPr>
          <p:spPr>
            <a:xfrm>
              <a:off x="3356942" y="2747338"/>
              <a:ext cx="580547" cy="755041"/>
            </a:xfrm>
            <a:custGeom>
              <a:avLst/>
              <a:gdLst/>
              <a:ahLst/>
              <a:cxnLst/>
              <a:rect l="l" t="t" r="r" b="b"/>
              <a:pathLst>
                <a:path w="773378" h="1005830">
                  <a:moveTo>
                    <a:pt x="386690" y="946393"/>
                  </a:moveTo>
                  <a:cubicBezTo>
                    <a:pt x="374065" y="946393"/>
                    <a:pt x="363830" y="956628"/>
                    <a:pt x="363830" y="969253"/>
                  </a:cubicBezTo>
                  <a:cubicBezTo>
                    <a:pt x="363830" y="981878"/>
                    <a:pt x="374065" y="992113"/>
                    <a:pt x="386690" y="992113"/>
                  </a:cubicBezTo>
                  <a:cubicBezTo>
                    <a:pt x="399315" y="992113"/>
                    <a:pt x="409550" y="981878"/>
                    <a:pt x="409550" y="969253"/>
                  </a:cubicBezTo>
                  <a:cubicBezTo>
                    <a:pt x="409550" y="956628"/>
                    <a:pt x="399315" y="946393"/>
                    <a:pt x="386690" y="946393"/>
                  </a:cubicBezTo>
                  <a:close/>
                  <a:moveTo>
                    <a:pt x="98139" y="72735"/>
                  </a:moveTo>
                  <a:cubicBezTo>
                    <a:pt x="78668" y="72735"/>
                    <a:pt x="62883" y="88520"/>
                    <a:pt x="62883" y="107991"/>
                  </a:cubicBezTo>
                  <a:lnTo>
                    <a:pt x="62883" y="897839"/>
                  </a:lnTo>
                  <a:cubicBezTo>
                    <a:pt x="62883" y="917310"/>
                    <a:pt x="78668" y="933095"/>
                    <a:pt x="98139" y="933095"/>
                  </a:cubicBezTo>
                  <a:lnTo>
                    <a:pt x="675239" y="933095"/>
                  </a:lnTo>
                  <a:cubicBezTo>
                    <a:pt x="694710" y="933095"/>
                    <a:pt x="710495" y="917310"/>
                    <a:pt x="710495" y="897839"/>
                  </a:cubicBezTo>
                  <a:lnTo>
                    <a:pt x="710495" y="107991"/>
                  </a:lnTo>
                  <a:cubicBezTo>
                    <a:pt x="710495" y="88520"/>
                    <a:pt x="694710" y="72735"/>
                    <a:pt x="675239" y="72735"/>
                  </a:cubicBezTo>
                  <a:close/>
                  <a:moveTo>
                    <a:pt x="42102" y="0"/>
                  </a:moveTo>
                  <a:lnTo>
                    <a:pt x="731276" y="0"/>
                  </a:lnTo>
                  <a:cubicBezTo>
                    <a:pt x="754528" y="0"/>
                    <a:pt x="773378" y="18850"/>
                    <a:pt x="773378" y="42102"/>
                  </a:cubicBezTo>
                  <a:lnTo>
                    <a:pt x="773378" y="963728"/>
                  </a:lnTo>
                  <a:cubicBezTo>
                    <a:pt x="773378" y="986980"/>
                    <a:pt x="754528" y="1005830"/>
                    <a:pt x="731276" y="1005830"/>
                  </a:cubicBezTo>
                  <a:lnTo>
                    <a:pt x="42102" y="1005830"/>
                  </a:lnTo>
                  <a:cubicBezTo>
                    <a:pt x="18850" y="1005830"/>
                    <a:pt x="0" y="986980"/>
                    <a:pt x="0" y="963728"/>
                  </a:cubicBezTo>
                  <a:lnTo>
                    <a:pt x="0" y="42102"/>
                  </a:lnTo>
                  <a:cubicBezTo>
                    <a:pt x="0" y="18850"/>
                    <a:pt x="18850" y="0"/>
                    <a:pt x="42102" y="0"/>
                  </a:cubicBezTo>
                  <a:close/>
                </a:path>
              </a:pathLst>
            </a:custGeom>
            <a:solidFill>
              <a:schemeClr val="bg1">
                <a:lumMod val="50000"/>
              </a:schemeClr>
            </a:solidFill>
            <a:ln>
              <a:noFill/>
            </a:ln>
            <a:effectLst>
              <a:reflection blurRad="6350" stA="39000" endPos="2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endParaRPr lang="zh-CN" altLang="en-US" sz="2400">
                <a:solidFill>
                  <a:prstClr val="white"/>
                </a:solidFill>
                <a:latin typeface="Calibri" panose="020F0502020204030204" charset="0"/>
                <a:ea typeface="Microsoft YaHei" panose="020B0503020204020204" pitchFamily="34" charset="-122"/>
                <a:cs typeface="Calibri" panose="020F0502020204030204" charset="0"/>
                <a:sym typeface="Calibri" panose="020F0502020204030204" charset="0"/>
              </a:endParaRPr>
            </a:p>
          </p:txBody>
        </p:sp>
        <p:cxnSp>
          <p:nvCxnSpPr>
            <p:cNvPr id="59" name="直接连接符 58"/>
            <p:cNvCxnSpPr/>
            <p:nvPr/>
          </p:nvCxnSpPr>
          <p:spPr>
            <a:xfrm>
              <a:off x="3230497" y="3819875"/>
              <a:ext cx="83417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7498632" y="4240708"/>
            <a:ext cx="1658148" cy="830997"/>
          </a:xfrm>
          <a:prstGeom prst="rect">
            <a:avLst/>
          </a:prstGeom>
          <a:noFill/>
        </p:spPr>
        <p:txBody>
          <a:bodyPr wrap="square">
            <a:spAutoFit/>
          </a:bodyPr>
          <a:lstStyle>
            <a:defPPr>
              <a:defRPr lang="zh-CN"/>
            </a:defPPr>
            <a:lvl1pPr marR="0" lvl="0" indent="0" algn="ctr" defTabSz="609600" fontAlgn="auto">
              <a:lnSpc>
                <a:spcPct val="120000"/>
              </a:lnSpc>
              <a:spcBef>
                <a:spcPts val="0"/>
              </a:spcBef>
              <a:spcAft>
                <a:spcPts val="0"/>
              </a:spcAft>
              <a:buClrTx/>
              <a:buSzTx/>
              <a:buFontTx/>
              <a:buNone/>
              <a:defRPr kumimoji="1" sz="2000"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b="0" dirty="0" smtClean="0">
                <a:solidFill>
                  <a:schemeClr val="bg1">
                    <a:lumMod val="50000"/>
                  </a:schemeClr>
                </a:solidFill>
                <a:sym typeface="Calibri" panose="020F0502020204030204" charset="0"/>
              </a:rPr>
              <a:t>FAQ</a:t>
            </a:r>
            <a:endParaRPr lang="en-US" altLang="zh-CN" b="0" dirty="0">
              <a:solidFill>
                <a:schemeClr val="bg1">
                  <a:lumMod val="50000"/>
                </a:schemeClr>
              </a:solidFill>
              <a:sym typeface="Calibri" panose="020F0502020204030204" charset="0"/>
            </a:endParaRPr>
          </a:p>
          <a:p>
            <a:endParaRPr lang="zh-CN" altLang="en-US" b="0" dirty="0">
              <a:solidFill>
                <a:schemeClr val="bg1">
                  <a:lumMod val="50000"/>
                </a:schemeClr>
              </a:solidFill>
              <a:sym typeface="Calibri" panose="020F0502020204030204" charset="0"/>
            </a:endParaRPr>
          </a:p>
        </p:txBody>
      </p:sp>
      <p:grpSp>
        <p:nvGrpSpPr>
          <p:cNvPr id="13" name="组合 12"/>
          <p:cNvGrpSpPr/>
          <p:nvPr/>
        </p:nvGrpSpPr>
        <p:grpSpPr>
          <a:xfrm>
            <a:off x="7875281" y="2885557"/>
            <a:ext cx="834175" cy="1072537"/>
            <a:chOff x="3230497" y="2747338"/>
            <a:chExt cx="834175" cy="1072537"/>
          </a:xfrm>
        </p:grpSpPr>
        <p:sp>
          <p:nvSpPr>
            <p:cNvPr id="14" name="文本框 16"/>
            <p:cNvSpPr txBox="1"/>
            <p:nvPr/>
          </p:nvSpPr>
          <p:spPr>
            <a:xfrm>
              <a:off x="3497367" y="2765289"/>
              <a:ext cx="287194" cy="680827"/>
            </a:xfrm>
            <a:prstGeom prst="rect">
              <a:avLst/>
            </a:prstGeom>
            <a:noFill/>
          </p:spPr>
          <p:txBody>
            <a:bodyPr anchor="ctr">
              <a:spAutoFit/>
            </a:bodyPr>
            <a:lstStyle>
              <a:defPPr>
                <a:defRPr lang="zh-CN"/>
              </a:defPPr>
              <a:lvl1pPr marR="0" lvl="0" indent="0" algn="ctr" defTabSz="609600" fontAlgn="auto">
                <a:lnSpc>
                  <a:spcPct val="130000"/>
                </a:lnSpc>
                <a:spcBef>
                  <a:spcPts val="0"/>
                </a:spcBef>
                <a:spcAft>
                  <a:spcPts val="0"/>
                </a:spcAft>
                <a:buClrTx/>
                <a:buSzTx/>
                <a:buFontTx/>
                <a:buNone/>
                <a:defRPr kumimoji="0" sz="3735"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sz="3200" dirty="0">
                  <a:solidFill>
                    <a:schemeClr val="bg1">
                      <a:lumMod val="50000"/>
                    </a:schemeClr>
                  </a:solidFill>
                  <a:sym typeface="Calibri" panose="020F0502020204030204" charset="0"/>
                </a:rPr>
                <a:t>3</a:t>
              </a:r>
              <a:endParaRPr lang="zh-CN" altLang="en-US" sz="3200" dirty="0">
                <a:solidFill>
                  <a:schemeClr val="bg1">
                    <a:lumMod val="50000"/>
                  </a:schemeClr>
                </a:solidFill>
                <a:sym typeface="Calibri" panose="020F0502020204030204" charset="0"/>
              </a:endParaRPr>
            </a:p>
          </p:txBody>
        </p:sp>
        <p:sp>
          <p:nvSpPr>
            <p:cNvPr id="15" name="圆角矩形 1"/>
            <p:cNvSpPr/>
            <p:nvPr/>
          </p:nvSpPr>
          <p:spPr>
            <a:xfrm>
              <a:off x="3356942" y="2747338"/>
              <a:ext cx="580547" cy="755041"/>
            </a:xfrm>
            <a:custGeom>
              <a:avLst/>
              <a:gdLst/>
              <a:ahLst/>
              <a:cxnLst/>
              <a:rect l="l" t="t" r="r" b="b"/>
              <a:pathLst>
                <a:path w="773378" h="1005830">
                  <a:moveTo>
                    <a:pt x="386690" y="946393"/>
                  </a:moveTo>
                  <a:cubicBezTo>
                    <a:pt x="374065" y="946393"/>
                    <a:pt x="363830" y="956628"/>
                    <a:pt x="363830" y="969253"/>
                  </a:cubicBezTo>
                  <a:cubicBezTo>
                    <a:pt x="363830" y="981878"/>
                    <a:pt x="374065" y="992113"/>
                    <a:pt x="386690" y="992113"/>
                  </a:cubicBezTo>
                  <a:cubicBezTo>
                    <a:pt x="399315" y="992113"/>
                    <a:pt x="409550" y="981878"/>
                    <a:pt x="409550" y="969253"/>
                  </a:cubicBezTo>
                  <a:cubicBezTo>
                    <a:pt x="409550" y="956628"/>
                    <a:pt x="399315" y="946393"/>
                    <a:pt x="386690" y="946393"/>
                  </a:cubicBezTo>
                  <a:close/>
                  <a:moveTo>
                    <a:pt x="98139" y="72735"/>
                  </a:moveTo>
                  <a:cubicBezTo>
                    <a:pt x="78668" y="72735"/>
                    <a:pt x="62883" y="88520"/>
                    <a:pt x="62883" y="107991"/>
                  </a:cubicBezTo>
                  <a:lnTo>
                    <a:pt x="62883" y="897839"/>
                  </a:lnTo>
                  <a:cubicBezTo>
                    <a:pt x="62883" y="917310"/>
                    <a:pt x="78668" y="933095"/>
                    <a:pt x="98139" y="933095"/>
                  </a:cubicBezTo>
                  <a:lnTo>
                    <a:pt x="675239" y="933095"/>
                  </a:lnTo>
                  <a:cubicBezTo>
                    <a:pt x="694710" y="933095"/>
                    <a:pt x="710495" y="917310"/>
                    <a:pt x="710495" y="897839"/>
                  </a:cubicBezTo>
                  <a:lnTo>
                    <a:pt x="710495" y="107991"/>
                  </a:lnTo>
                  <a:cubicBezTo>
                    <a:pt x="710495" y="88520"/>
                    <a:pt x="694710" y="72735"/>
                    <a:pt x="675239" y="72735"/>
                  </a:cubicBezTo>
                  <a:close/>
                  <a:moveTo>
                    <a:pt x="42102" y="0"/>
                  </a:moveTo>
                  <a:lnTo>
                    <a:pt x="731276" y="0"/>
                  </a:lnTo>
                  <a:cubicBezTo>
                    <a:pt x="754528" y="0"/>
                    <a:pt x="773378" y="18850"/>
                    <a:pt x="773378" y="42102"/>
                  </a:cubicBezTo>
                  <a:lnTo>
                    <a:pt x="773378" y="963728"/>
                  </a:lnTo>
                  <a:cubicBezTo>
                    <a:pt x="773378" y="986980"/>
                    <a:pt x="754528" y="1005830"/>
                    <a:pt x="731276" y="1005830"/>
                  </a:cubicBezTo>
                  <a:lnTo>
                    <a:pt x="42102" y="1005830"/>
                  </a:lnTo>
                  <a:cubicBezTo>
                    <a:pt x="18850" y="1005830"/>
                    <a:pt x="0" y="986980"/>
                    <a:pt x="0" y="963728"/>
                  </a:cubicBezTo>
                  <a:lnTo>
                    <a:pt x="0" y="42102"/>
                  </a:lnTo>
                  <a:cubicBezTo>
                    <a:pt x="0" y="18850"/>
                    <a:pt x="18850" y="0"/>
                    <a:pt x="42102" y="0"/>
                  </a:cubicBezTo>
                  <a:close/>
                </a:path>
              </a:pathLst>
            </a:custGeom>
            <a:solidFill>
              <a:schemeClr val="bg1">
                <a:lumMod val="50000"/>
              </a:schemeClr>
            </a:solidFill>
            <a:ln>
              <a:noFill/>
            </a:ln>
            <a:effectLst>
              <a:reflection blurRad="6350" stA="39000" endPos="2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endParaRPr lang="zh-CN" altLang="en-US" sz="2400">
                <a:solidFill>
                  <a:prstClr val="white"/>
                </a:solidFill>
                <a:latin typeface="Calibri" panose="020F0502020204030204" charset="0"/>
                <a:ea typeface="Microsoft YaHei" panose="020B0503020204020204" pitchFamily="34" charset="-122"/>
                <a:cs typeface="Calibri" panose="020F0502020204030204" charset="0"/>
                <a:sym typeface="Calibri" panose="020F0502020204030204" charset="0"/>
              </a:endParaRPr>
            </a:p>
          </p:txBody>
        </p:sp>
        <p:cxnSp>
          <p:nvCxnSpPr>
            <p:cNvPr id="16" name="直接连接符 15"/>
            <p:cNvCxnSpPr/>
            <p:nvPr/>
          </p:nvCxnSpPr>
          <p:spPr>
            <a:xfrm>
              <a:off x="3230497" y="3819875"/>
              <a:ext cx="83417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APP Remote Arm/Disarm</a:t>
            </a:r>
            <a:endParaRPr lang="en-US" dirty="0"/>
          </a:p>
        </p:txBody>
      </p:sp>
      <p:sp>
        <p:nvSpPr>
          <p:cNvPr id="7" name="矩形 6">
            <a:extLst>
              <a:ext uri="{FF2B5EF4-FFF2-40B4-BE49-F238E27FC236}">
                <a16:creationId xmlns:a16="http://schemas.microsoft.com/office/drawing/2014/main" id="{53A212CB-8AB0-40F8-BF94-A226268F1647}"/>
              </a:ext>
            </a:extLst>
          </p:cNvPr>
          <p:cNvSpPr/>
          <p:nvPr/>
        </p:nvSpPr>
        <p:spPr>
          <a:xfrm>
            <a:off x="6096000" y="1889125"/>
            <a:ext cx="5003800" cy="3559501"/>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charset="0"/>
                <a:ea typeface="等线" panose="02010600030101010101" pitchFamily="2" charset="-122"/>
                <a:cs typeface="Calibri" panose="020F0502020204030204" charset="0"/>
              </a:rPr>
              <a:t>After arming successfully, the indicator light on the gateway will turn to a steady blue light, and if the alarm gateway indicator light will turn to a red light if alarm is triggered.</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9" name="图片 8" descr="a0a1f6f59bd58f5934724c1c7b735a2">
            <a:extLst>
              <a:ext uri="{FF2B5EF4-FFF2-40B4-BE49-F238E27FC236}">
                <a16:creationId xmlns:a16="http://schemas.microsoft.com/office/drawing/2014/main" id="{BED4415C-16F2-4967-9203-2CF7EFDA8A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693" y="1416047"/>
            <a:ext cx="1981907" cy="4285423"/>
          </a:xfrm>
          <a:prstGeom prst="rect">
            <a:avLst/>
          </a:prstGeom>
          <a:noFill/>
          <a:ln>
            <a:noFill/>
          </a:ln>
        </p:spPr>
      </p:pic>
      <p:pic>
        <p:nvPicPr>
          <p:cNvPr id="10" name="图片 9" descr="5151efc7fdc37f66cfa5aae497d58cf">
            <a:extLst>
              <a:ext uri="{FF2B5EF4-FFF2-40B4-BE49-F238E27FC236}">
                <a16:creationId xmlns:a16="http://schemas.microsoft.com/office/drawing/2014/main" id="{8087886D-BC5F-4EB4-88F6-F73054C090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3214" y="1404936"/>
            <a:ext cx="1981906" cy="4296534"/>
          </a:xfrm>
          <a:prstGeom prst="rect">
            <a:avLst/>
          </a:prstGeom>
          <a:noFill/>
          <a:ln>
            <a:noFill/>
          </a:ln>
        </p:spPr>
      </p:pic>
      <p:sp>
        <p:nvSpPr>
          <p:cNvPr id="11" name="文本框 10">
            <a:extLst>
              <a:ext uri="{FF2B5EF4-FFF2-40B4-BE49-F238E27FC236}">
                <a16:creationId xmlns:a16="http://schemas.microsoft.com/office/drawing/2014/main" id="{2C64330E-0651-4426-A1C8-5F53512BE55C}"/>
              </a:ext>
            </a:extLst>
          </p:cNvPr>
          <p:cNvSpPr txBox="1"/>
          <p:nvPr/>
        </p:nvSpPr>
        <p:spPr bwMode="auto">
          <a:xfrm>
            <a:off x="608893" y="5852717"/>
            <a:ext cx="6096000" cy="307777"/>
          </a:xfrm>
          <a:prstGeom prst="rect">
            <a:avLst/>
          </a:prstGeom>
          <a:noFill/>
          <a:ln w="9525">
            <a:noFill/>
            <a:miter lim="800000"/>
          </a:ln>
        </p:spPr>
        <p:txBody>
          <a:bodyPr wrap="square">
            <a:spAutoFit/>
          </a:bodyPr>
          <a:lstStyle/>
          <a:p>
            <a:r>
              <a:rPr lang="en-US" altLang="zh-CN" sz="1400" dirty="0">
                <a:effectLst/>
                <a:latin typeface="等线" panose="02010600030101010101" pitchFamily="2" charset="-122"/>
                <a:cs typeface="Times New Roman" panose="02020603050405020304" pitchFamily="18" charset="0"/>
              </a:rPr>
              <a:t>Fig2. Global arm successfully    Fig3. Arm/ disarm to for single room </a:t>
            </a:r>
            <a:endParaRPr lang="zh-CN" altLang="en-US" sz="1400" dirty="0"/>
          </a:p>
        </p:txBody>
      </p:sp>
    </p:spTree>
    <p:extLst>
      <p:ext uri="{BB962C8B-B14F-4D97-AF65-F5344CB8AC3E}">
        <p14:creationId xmlns:p14="http://schemas.microsoft.com/office/powerpoint/2010/main" val="399220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Alarm Notification On App</a:t>
            </a:r>
            <a:endParaRPr lang="en-US" dirty="0"/>
          </a:p>
        </p:txBody>
      </p:sp>
      <p:pic>
        <p:nvPicPr>
          <p:cNvPr id="3" name="图片 2" descr="a91376baf00a57e25cbfa4a89902dab">
            <a:extLst>
              <a:ext uri="{FF2B5EF4-FFF2-40B4-BE49-F238E27FC236}">
                <a16:creationId xmlns:a16="http://schemas.microsoft.com/office/drawing/2014/main" id="{85F9DBF2-58E8-4F33-A203-1218A6BD4D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593" y="1486852"/>
            <a:ext cx="1943807" cy="4203045"/>
          </a:xfrm>
          <a:prstGeom prst="rect">
            <a:avLst/>
          </a:prstGeom>
          <a:noFill/>
          <a:ln>
            <a:noFill/>
          </a:ln>
        </p:spPr>
      </p:pic>
      <p:pic>
        <p:nvPicPr>
          <p:cNvPr id="5" name="图片 4" descr="07bd1f6db7ffac700173f11c03e0b00">
            <a:extLst>
              <a:ext uri="{FF2B5EF4-FFF2-40B4-BE49-F238E27FC236}">
                <a16:creationId xmlns:a16="http://schemas.microsoft.com/office/drawing/2014/main" id="{30BD462A-ABEC-488C-94A3-677F75A26BC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315" y="1486851"/>
            <a:ext cx="1943806" cy="4212487"/>
          </a:xfrm>
          <a:prstGeom prst="rect">
            <a:avLst/>
          </a:prstGeom>
          <a:noFill/>
          <a:ln>
            <a:noFill/>
          </a:ln>
        </p:spPr>
      </p:pic>
      <p:pic>
        <p:nvPicPr>
          <p:cNvPr id="6" name="图片 5" descr="75ae48c6a19d64aae0f8a903e7ff126">
            <a:extLst>
              <a:ext uri="{FF2B5EF4-FFF2-40B4-BE49-F238E27FC236}">
                <a16:creationId xmlns:a16="http://schemas.microsoft.com/office/drawing/2014/main" id="{5C93EDEA-B2BA-4DFD-A00F-F40811137B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4080" y="1481273"/>
            <a:ext cx="1943806" cy="4208624"/>
          </a:xfrm>
          <a:prstGeom prst="rect">
            <a:avLst/>
          </a:prstGeom>
          <a:noFill/>
          <a:ln>
            <a:noFill/>
          </a:ln>
        </p:spPr>
      </p:pic>
      <p:sp>
        <p:nvSpPr>
          <p:cNvPr id="7" name="矩形 6">
            <a:extLst>
              <a:ext uri="{FF2B5EF4-FFF2-40B4-BE49-F238E27FC236}">
                <a16:creationId xmlns:a16="http://schemas.microsoft.com/office/drawing/2014/main" id="{BC2B3063-EE1B-4907-B5CD-817C897A1C54}"/>
              </a:ext>
            </a:extLst>
          </p:cNvPr>
          <p:cNvSpPr/>
          <p:nvPr/>
        </p:nvSpPr>
        <p:spPr>
          <a:xfrm>
            <a:off x="6760845" y="1649249"/>
            <a:ext cx="4631055" cy="3892925"/>
          </a:xfrm>
          <a:prstGeom prst="rect">
            <a:avLst/>
          </a:prstGeom>
        </p:spPr>
        <p:txBody>
          <a:bodyPr wrap="square">
            <a:spAutoFit/>
          </a:bodyPr>
          <a:lstStyle/>
          <a:p>
            <a:pPr indent="-342900" algn="just">
              <a:lnSpc>
                <a:spcPct val="172000"/>
              </a:lnSpc>
              <a:spcBef>
                <a:spcPts val="1300"/>
              </a:spcBef>
              <a:spcAft>
                <a:spcPts val="1300"/>
              </a:spcAft>
              <a:buAutoNum type="arabicPeriod"/>
            </a:pPr>
            <a:r>
              <a:rPr lang="en-US" altLang="zh-CN" kern="100" dirty="0">
                <a:latin typeface="Calibri" panose="020F0502020204030204" charset="0"/>
                <a:ea typeface="等线" panose="02010600030101010101" pitchFamily="2" charset="-122"/>
                <a:cs typeface="Calibri" panose="020F0502020204030204" charset="0"/>
              </a:rPr>
              <a:t>Go to message to check alarm notification.</a:t>
            </a:r>
          </a:p>
          <a:p>
            <a:pPr indent="-342900" algn="just">
              <a:lnSpc>
                <a:spcPct val="172000"/>
              </a:lnSpc>
              <a:spcBef>
                <a:spcPts val="1300"/>
              </a:spcBef>
              <a:spcAft>
                <a:spcPts val="1300"/>
              </a:spcAft>
              <a:buFontTx/>
              <a:buAutoNum type="arabicPeriod"/>
            </a:pPr>
            <a:r>
              <a:rPr lang="en-US" altLang="zh-CN" kern="100" dirty="0">
                <a:latin typeface="Calibri" panose="020F0502020204030204" charset="0"/>
                <a:ea typeface="等线" panose="02010600030101010101" pitchFamily="2" charset="-122"/>
                <a:cs typeface="Calibri" panose="020F0502020204030204" charset="0"/>
              </a:rPr>
              <a:t>Click on the message to enter the message interface classified by date.</a:t>
            </a:r>
            <a:endParaRPr lang="zh-CN" altLang="zh-CN" kern="100" dirty="0">
              <a:latin typeface="Calibri" panose="020F0502020204030204" charset="0"/>
              <a:ea typeface="等线" panose="02010600030101010101" pitchFamily="2" charset="-122"/>
              <a:cs typeface="Calibri" panose="020F0502020204030204" charset="0"/>
            </a:endParaRPr>
          </a:p>
          <a:p>
            <a:pPr indent="-342900" algn="just">
              <a:lnSpc>
                <a:spcPct val="172000"/>
              </a:lnSpc>
              <a:spcBef>
                <a:spcPts val="1300"/>
              </a:spcBef>
              <a:spcAft>
                <a:spcPts val="1300"/>
              </a:spcAft>
              <a:buFontTx/>
              <a:buAutoNum type="arabicPeriod"/>
            </a:pPr>
            <a:r>
              <a:rPr lang="en-US" altLang="zh-CN" kern="100" dirty="0">
                <a:latin typeface="Calibri" panose="020F0502020204030204" charset="0"/>
                <a:ea typeface="等线" panose="02010600030101010101" pitchFamily="2" charset="-122"/>
                <a:cs typeface="Calibri" panose="020F0502020204030204" charset="0"/>
              </a:rPr>
              <a:t>Click details to view the specific information of the alarm message.</a:t>
            </a:r>
            <a:endParaRPr lang="zh-CN" altLang="zh-CN" kern="100" dirty="0">
              <a:latin typeface="Calibri" panose="020F0502020204030204" charset="0"/>
              <a:ea typeface="等线" panose="02010600030101010101" pitchFamily="2" charset="-122"/>
              <a:cs typeface="Calibri" panose="020F050202020403020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spTree>
    <p:extLst>
      <p:ext uri="{BB962C8B-B14F-4D97-AF65-F5344CB8AC3E}">
        <p14:creationId xmlns:p14="http://schemas.microsoft.com/office/powerpoint/2010/main" val="2909418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Phone And SMS Linkage</a:t>
            </a:r>
            <a:endParaRPr lang="en-US" dirty="0"/>
          </a:p>
        </p:txBody>
      </p:sp>
      <p:sp>
        <p:nvSpPr>
          <p:cNvPr id="7" name="矩形 6">
            <a:extLst>
              <a:ext uri="{FF2B5EF4-FFF2-40B4-BE49-F238E27FC236}">
                <a16:creationId xmlns:a16="http://schemas.microsoft.com/office/drawing/2014/main" id="{BC2B3063-EE1B-4907-B5CD-817C897A1C54}"/>
              </a:ext>
            </a:extLst>
          </p:cNvPr>
          <p:cNvSpPr/>
          <p:nvPr/>
        </p:nvSpPr>
        <p:spPr>
          <a:xfrm>
            <a:off x="7267338" y="1611149"/>
            <a:ext cx="4631055" cy="4369338"/>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1. First make sure gateway dialing successfully, and choose Phone Number Management in Hub Setting.</a:t>
            </a:r>
          </a:p>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2. Tap Add to add new user phone number</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72000"/>
              </a:lnSpc>
              <a:spcBef>
                <a:spcPts val="1300"/>
              </a:spcBef>
              <a:spcAft>
                <a:spcPts val="1300"/>
              </a:spcAft>
            </a:pPr>
            <a:r>
              <a:rPr lang="en-US" altLang="zh-CN" sz="1800" kern="100" dirty="0">
                <a:effectLst/>
                <a:latin typeface="Calibri" panose="020F0502020204030204" pitchFamily="34" charset="0"/>
                <a:ea typeface="等线" panose="02010600030101010101" pitchFamily="2" charset="-122"/>
                <a:cs typeface="Calibri" panose="020F0502020204030204" pitchFamily="34" charset="0"/>
              </a:rPr>
              <a:t>3. </a:t>
            </a:r>
            <a:r>
              <a:rPr lang="en-US" altLang="zh-CN" kern="100" dirty="0">
                <a:latin typeface="Calibri" panose="020F0502020204030204" pitchFamily="34" charset="0"/>
                <a:ea typeface="等线" panose="02010600030101010101" pitchFamily="2" charset="-122"/>
                <a:cs typeface="Calibri" panose="020F0502020204030204" pitchFamily="34" charset="0"/>
              </a:rPr>
              <a:t>Input phone number and enable SMS notification or phone call prompt if need.</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8" name="图片 7" descr="916a576e491423d6190c22b6aaaa6de">
            <a:extLst>
              <a:ext uri="{FF2B5EF4-FFF2-40B4-BE49-F238E27FC236}">
                <a16:creationId xmlns:a16="http://schemas.microsoft.com/office/drawing/2014/main" id="{39C3ED37-4F13-4B4E-BEE1-E269D6027A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957" y="1469389"/>
            <a:ext cx="2094343" cy="4530297"/>
          </a:xfrm>
          <a:prstGeom prst="rect">
            <a:avLst/>
          </a:prstGeom>
          <a:noFill/>
          <a:ln>
            <a:noFill/>
          </a:ln>
        </p:spPr>
      </p:pic>
      <p:pic>
        <p:nvPicPr>
          <p:cNvPr id="9" name="图片 8" descr="d52be77094468a156883f331e636f24">
            <a:extLst>
              <a:ext uri="{FF2B5EF4-FFF2-40B4-BE49-F238E27FC236}">
                <a16:creationId xmlns:a16="http://schemas.microsoft.com/office/drawing/2014/main" id="{69057E4A-3BA7-4467-BCBD-0B63E30ADA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757" y="1469389"/>
            <a:ext cx="2092960" cy="4530297"/>
          </a:xfrm>
          <a:prstGeom prst="rect">
            <a:avLst/>
          </a:prstGeom>
          <a:noFill/>
          <a:ln>
            <a:noFill/>
          </a:ln>
        </p:spPr>
      </p:pic>
      <p:pic>
        <p:nvPicPr>
          <p:cNvPr id="10" name="图片 9" descr="8dc001de008d8a51464ed6eb2f77cdb">
            <a:extLst>
              <a:ext uri="{FF2B5EF4-FFF2-40B4-BE49-F238E27FC236}">
                <a16:creationId xmlns:a16="http://schemas.microsoft.com/office/drawing/2014/main" id="{385C3473-4387-4D90-881C-221817DA9C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6217" y="1469389"/>
            <a:ext cx="2092960" cy="4534294"/>
          </a:xfrm>
          <a:prstGeom prst="rect">
            <a:avLst/>
          </a:prstGeom>
          <a:noFill/>
          <a:ln>
            <a:noFill/>
          </a:ln>
        </p:spPr>
      </p:pic>
    </p:spTree>
    <p:extLst>
      <p:ext uri="{BB962C8B-B14F-4D97-AF65-F5344CB8AC3E}">
        <p14:creationId xmlns:p14="http://schemas.microsoft.com/office/powerpoint/2010/main" val="442374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Phone And SMS Linkage</a:t>
            </a:r>
            <a:endParaRPr lang="en-US" dirty="0"/>
          </a:p>
        </p:txBody>
      </p:sp>
      <p:sp>
        <p:nvSpPr>
          <p:cNvPr id="7" name="矩形 6">
            <a:extLst>
              <a:ext uri="{FF2B5EF4-FFF2-40B4-BE49-F238E27FC236}">
                <a16:creationId xmlns:a16="http://schemas.microsoft.com/office/drawing/2014/main" id="{BC2B3063-EE1B-4907-B5CD-817C897A1C54}"/>
              </a:ext>
            </a:extLst>
          </p:cNvPr>
          <p:cNvSpPr/>
          <p:nvPr/>
        </p:nvSpPr>
        <p:spPr>
          <a:xfrm>
            <a:off x="5829301" y="1939868"/>
            <a:ext cx="5614670" cy="3702488"/>
          </a:xfrm>
          <a:prstGeom prst="rect">
            <a:avLst/>
          </a:prstGeom>
        </p:spPr>
        <p:txBody>
          <a:bodyPr wrap="square">
            <a:spAutoFit/>
          </a:bodyPr>
          <a:lstStyle/>
          <a:p>
            <a:pPr indent="266700">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4. After the configuration is completed and all are enabled, a text message will be sent to the added mobile phone number when the alarm is triggered, arming or disarming, and system failure, as shown in Figure 5 below. At the same time, when the alarm is triggered, there will be a phone call to the added number.</a:t>
            </a:r>
          </a:p>
          <a:p>
            <a:pPr>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11" name="图片 10">
            <a:extLst>
              <a:ext uri="{FF2B5EF4-FFF2-40B4-BE49-F238E27FC236}">
                <a16:creationId xmlns:a16="http://schemas.microsoft.com/office/drawing/2014/main" id="{2F5D0E24-DA2F-4A07-B46A-18CF7BC0ED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9530" y="1343740"/>
            <a:ext cx="2261870" cy="4894744"/>
          </a:xfrm>
          <a:prstGeom prst="rect">
            <a:avLst/>
          </a:prstGeom>
          <a:noFill/>
          <a:ln>
            <a:noFill/>
          </a:ln>
        </p:spPr>
      </p:pic>
    </p:spTree>
    <p:extLst>
      <p:ext uri="{BB962C8B-B14F-4D97-AF65-F5344CB8AC3E}">
        <p14:creationId xmlns:p14="http://schemas.microsoft.com/office/powerpoint/2010/main" val="4195894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Phone And SMS Linkage</a:t>
            </a:r>
            <a:endParaRPr lang="en-US" dirty="0"/>
          </a:p>
        </p:txBody>
      </p:sp>
      <p:sp>
        <p:nvSpPr>
          <p:cNvPr id="7" name="矩形 6">
            <a:extLst>
              <a:ext uri="{FF2B5EF4-FFF2-40B4-BE49-F238E27FC236}">
                <a16:creationId xmlns:a16="http://schemas.microsoft.com/office/drawing/2014/main" id="{BC2B3063-EE1B-4907-B5CD-817C897A1C54}"/>
              </a:ext>
            </a:extLst>
          </p:cNvPr>
          <p:cNvSpPr/>
          <p:nvPr/>
        </p:nvSpPr>
        <p:spPr>
          <a:xfrm>
            <a:off x="7632700" y="1611149"/>
            <a:ext cx="3833893" cy="3702488"/>
          </a:xfrm>
          <a:prstGeom prst="rect">
            <a:avLst/>
          </a:prstGeom>
        </p:spPr>
        <p:txBody>
          <a:bodyPr wrap="square">
            <a:spAutoFit/>
          </a:bodyPr>
          <a:lstStyle/>
          <a:p>
            <a:pPr indent="266700">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5. Tap the </a:t>
            </a:r>
            <a:r>
              <a:rPr lang="en-US" altLang="zh-CN" kern="100" dirty="0">
                <a:latin typeface="Calibri" panose="020F0502020204030204" pitchFamily="34" charset="0"/>
                <a:ea typeface="等线" panose="02010600030101010101" pitchFamily="2" charset="-122"/>
                <a:cs typeface="Calibri" panose="020F0502020204030204" pitchFamily="34" charset="0"/>
                <a:sym typeface="Segoe UI Emoji" panose="020B0502040204020203" pitchFamily="34" charset="0"/>
              </a:rPr>
              <a:t>🖊</a:t>
            </a:r>
            <a:r>
              <a:rPr lang="en-US" altLang="zh-CN" kern="100" dirty="0">
                <a:latin typeface="Calibri" panose="020F0502020204030204" pitchFamily="34" charset="0"/>
                <a:ea typeface="等线" panose="02010600030101010101" pitchFamily="2" charset="-122"/>
                <a:cs typeface="Calibri" panose="020F0502020204030204" pitchFamily="34" charset="0"/>
              </a:rPr>
              <a:t> icon in the upper right corner of the gateway details interface, select Device Name to modify the gateway name and save it, return to the main interface of APP, tap "My", and modify the username.</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5" name="图片 4">
            <a:extLst>
              <a:ext uri="{FF2B5EF4-FFF2-40B4-BE49-F238E27FC236}">
                <a16:creationId xmlns:a16="http://schemas.microsoft.com/office/drawing/2014/main" id="{5ECBC3E7-605D-463E-91F2-659ACC5326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603" y="1365884"/>
            <a:ext cx="2157493" cy="4670115"/>
          </a:xfrm>
          <a:prstGeom prst="rect">
            <a:avLst/>
          </a:prstGeom>
          <a:noFill/>
          <a:ln>
            <a:noFill/>
          </a:ln>
        </p:spPr>
      </p:pic>
      <p:pic>
        <p:nvPicPr>
          <p:cNvPr id="6" name="图片 5">
            <a:extLst>
              <a:ext uri="{FF2B5EF4-FFF2-40B4-BE49-F238E27FC236}">
                <a16:creationId xmlns:a16="http://schemas.microsoft.com/office/drawing/2014/main" id="{F00D7574-5A69-49F3-8E53-8400708E35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096" y="1366393"/>
            <a:ext cx="2157493" cy="4669606"/>
          </a:xfrm>
          <a:prstGeom prst="rect">
            <a:avLst/>
          </a:prstGeom>
          <a:noFill/>
          <a:ln>
            <a:noFill/>
          </a:ln>
        </p:spPr>
      </p:pic>
      <p:pic>
        <p:nvPicPr>
          <p:cNvPr id="8" name="图片 7">
            <a:extLst>
              <a:ext uri="{FF2B5EF4-FFF2-40B4-BE49-F238E27FC236}">
                <a16:creationId xmlns:a16="http://schemas.microsoft.com/office/drawing/2014/main" id="{B8F81707-AB46-40FE-80E6-818DB188C60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2035" y="1365883"/>
            <a:ext cx="2157492" cy="4670731"/>
          </a:xfrm>
          <a:prstGeom prst="rect">
            <a:avLst/>
          </a:prstGeom>
          <a:noFill/>
          <a:ln>
            <a:noFill/>
          </a:ln>
        </p:spPr>
      </p:pic>
    </p:spTree>
    <p:extLst>
      <p:ext uri="{BB962C8B-B14F-4D97-AF65-F5344CB8AC3E}">
        <p14:creationId xmlns:p14="http://schemas.microsoft.com/office/powerpoint/2010/main" val="636569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Phone And SMS Linkage</a:t>
            </a:r>
            <a:endParaRPr lang="en-US" dirty="0"/>
          </a:p>
        </p:txBody>
      </p:sp>
      <p:pic>
        <p:nvPicPr>
          <p:cNvPr id="10" name="图片 9">
            <a:extLst>
              <a:ext uri="{FF2B5EF4-FFF2-40B4-BE49-F238E27FC236}">
                <a16:creationId xmlns:a16="http://schemas.microsoft.com/office/drawing/2014/main" id="{92FC1F0E-7B0E-47EC-B920-97BAA0FC91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780" y="1368634"/>
            <a:ext cx="2192020" cy="4743345"/>
          </a:xfrm>
          <a:prstGeom prst="rect">
            <a:avLst/>
          </a:prstGeom>
          <a:noFill/>
          <a:ln>
            <a:noFill/>
          </a:ln>
        </p:spPr>
      </p:pic>
      <p:pic>
        <p:nvPicPr>
          <p:cNvPr id="12" name="图片 11">
            <a:extLst>
              <a:ext uri="{FF2B5EF4-FFF2-40B4-BE49-F238E27FC236}">
                <a16:creationId xmlns:a16="http://schemas.microsoft.com/office/drawing/2014/main" id="{F4A3FFEB-60BB-40C5-9D21-895AC4DCCD7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907" y="1365883"/>
            <a:ext cx="2192020" cy="4746096"/>
          </a:xfrm>
          <a:prstGeom prst="rect">
            <a:avLst/>
          </a:prstGeom>
          <a:noFill/>
          <a:ln>
            <a:noFill/>
          </a:ln>
        </p:spPr>
      </p:pic>
      <p:pic>
        <p:nvPicPr>
          <p:cNvPr id="13" name="图片 12">
            <a:extLst>
              <a:ext uri="{FF2B5EF4-FFF2-40B4-BE49-F238E27FC236}">
                <a16:creationId xmlns:a16="http://schemas.microsoft.com/office/drawing/2014/main" id="{431F4ACD-A007-4695-9779-DCC6E58CE72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5035" y="1365883"/>
            <a:ext cx="2306448" cy="4993694"/>
          </a:xfrm>
          <a:prstGeom prst="rect">
            <a:avLst/>
          </a:prstGeom>
          <a:noFill/>
          <a:ln>
            <a:noFill/>
          </a:ln>
        </p:spPr>
      </p:pic>
    </p:spTree>
    <p:extLst>
      <p:ext uri="{BB962C8B-B14F-4D97-AF65-F5344CB8AC3E}">
        <p14:creationId xmlns:p14="http://schemas.microsoft.com/office/powerpoint/2010/main" val="2664918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Phone And SMS Linkage</a:t>
            </a:r>
            <a:endParaRPr lang="en-US" dirty="0"/>
          </a:p>
        </p:txBody>
      </p:sp>
      <p:sp>
        <p:nvSpPr>
          <p:cNvPr id="7" name="矩形 6">
            <a:extLst>
              <a:ext uri="{FF2B5EF4-FFF2-40B4-BE49-F238E27FC236}">
                <a16:creationId xmlns:a16="http://schemas.microsoft.com/office/drawing/2014/main" id="{BC2B3063-EE1B-4907-B5CD-817C897A1C54}"/>
              </a:ext>
            </a:extLst>
          </p:cNvPr>
          <p:cNvSpPr/>
          <p:nvPr/>
        </p:nvSpPr>
        <p:spPr>
          <a:xfrm>
            <a:off x="5727700" y="1872721"/>
            <a:ext cx="5232400" cy="4512326"/>
          </a:xfrm>
          <a:prstGeom prst="rect">
            <a:avLst/>
          </a:prstGeom>
        </p:spPr>
        <p:txBody>
          <a:bodyPr wrap="square">
            <a:spAutoFit/>
          </a:bodyPr>
          <a:lstStyle/>
          <a:p>
            <a:pPr indent="266700">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After modifying the username and gateway name, the text message sent by the alarm linkage short message is shown in Figure 6 below. You can see that the prompt text message sent now has the gateway name changed to alarm station and the user name changed to </a:t>
            </a:r>
            <a:r>
              <a:rPr lang="en-US" altLang="zh-CN" kern="100" dirty="0" err="1">
                <a:latin typeface="Calibri" panose="020F0502020204030204" pitchFamily="34" charset="0"/>
                <a:ea typeface="等线" panose="02010600030101010101" pitchFamily="2" charset="-122"/>
                <a:cs typeface="Calibri" panose="020F0502020204030204" pitchFamily="34" charset="0"/>
              </a:rPr>
              <a:t>yejunhao</a:t>
            </a:r>
            <a:r>
              <a:rPr lang="en-US" altLang="zh-CN" kern="100" dirty="0">
                <a:latin typeface="Calibri" panose="020F0502020204030204" pitchFamily="34" charset="0"/>
                <a:ea typeface="等线" panose="02010600030101010101" pitchFamily="2" charset="-122"/>
                <a:cs typeface="Calibri" panose="020F0502020204030204" pitchFamily="34" charset="0"/>
              </a:rPr>
              <a:t>.</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indent="266700">
              <a:lnSpc>
                <a:spcPct val="172000"/>
              </a:lnSpc>
              <a:spcBef>
                <a:spcPts val="1300"/>
              </a:spcBef>
              <a:spcAft>
                <a:spcPts val="1300"/>
              </a:spcAft>
            </a:pP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9" name="图片 8">
            <a:extLst>
              <a:ext uri="{FF2B5EF4-FFF2-40B4-BE49-F238E27FC236}">
                <a16:creationId xmlns:a16="http://schemas.microsoft.com/office/drawing/2014/main" id="{2A1F4EB3-2C63-4A76-8F88-9EE875A12F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5946" y="1199049"/>
            <a:ext cx="2141854" cy="4637701"/>
          </a:xfrm>
          <a:prstGeom prst="rect">
            <a:avLst/>
          </a:prstGeom>
          <a:noFill/>
          <a:ln>
            <a:noFill/>
          </a:ln>
        </p:spPr>
      </p:pic>
      <p:sp>
        <p:nvSpPr>
          <p:cNvPr id="2" name="文本框 1">
            <a:extLst>
              <a:ext uri="{FF2B5EF4-FFF2-40B4-BE49-F238E27FC236}">
                <a16:creationId xmlns:a16="http://schemas.microsoft.com/office/drawing/2014/main" id="{D0236C80-91FB-4F65-A857-35E52FB478C6}"/>
              </a:ext>
            </a:extLst>
          </p:cNvPr>
          <p:cNvSpPr txBox="1"/>
          <p:nvPr/>
        </p:nvSpPr>
        <p:spPr bwMode="auto">
          <a:xfrm>
            <a:off x="2806700" y="6007100"/>
            <a:ext cx="2819400" cy="377947"/>
          </a:xfrm>
          <a:prstGeom prst="rect">
            <a:avLst/>
          </a:prstGeom>
          <a:noFill/>
          <a:ln w="9525">
            <a:noFill/>
            <a:miter lim="800000"/>
          </a:ln>
        </p:spPr>
        <p:txBody>
          <a:bodyPr wrap="square" lIns="99980" tIns="49986" rIns="99980" bIns="49986" rtlCol="0">
            <a:spAutoFit/>
          </a:bodyPr>
          <a:lstStyle/>
          <a:p>
            <a:pPr algn="ctr" defTabSz="1001395" eaLnBrk="0" hangingPunct="0"/>
            <a:r>
              <a:rPr lang="en-US" altLang="zh-CN" kern="100" dirty="0">
                <a:latin typeface="Calibri" panose="020F0502020204030204" pitchFamily="34" charset="0"/>
                <a:ea typeface="等线" panose="02010600030101010101" pitchFamily="2" charset="-122"/>
                <a:cs typeface="Calibri" panose="020F0502020204030204" pitchFamily="34" charset="0"/>
              </a:rPr>
              <a:t>Figure 6</a:t>
            </a:r>
            <a:endParaRPr lang="zh-CN" altLang="en-US" dirty="0">
              <a:solidFill>
                <a:srgbClr val="000000"/>
              </a:solidFill>
              <a:latin typeface="+mn-lt"/>
              <a:ea typeface="+mn-ea"/>
              <a:cs typeface="Arial" panose="020B0604020202020204" pitchFamily="34" charset="0"/>
            </a:endParaRPr>
          </a:p>
        </p:txBody>
      </p:sp>
    </p:spTree>
    <p:extLst>
      <p:ext uri="{BB962C8B-B14F-4D97-AF65-F5344CB8AC3E}">
        <p14:creationId xmlns:p14="http://schemas.microsoft.com/office/powerpoint/2010/main" val="2516668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Alarm Linkage With Video</a:t>
            </a:r>
            <a:endParaRPr lang="en-US" dirty="0"/>
          </a:p>
        </p:txBody>
      </p:sp>
      <p:sp>
        <p:nvSpPr>
          <p:cNvPr id="3" name="矩形 2">
            <a:extLst>
              <a:ext uri="{FF2B5EF4-FFF2-40B4-BE49-F238E27FC236}">
                <a16:creationId xmlns:a16="http://schemas.microsoft.com/office/drawing/2014/main" id="{615BE998-76DC-4EE7-8466-54AF54B7A019}"/>
              </a:ext>
            </a:extLst>
          </p:cNvPr>
          <p:cNvSpPr/>
          <p:nvPr/>
        </p:nvSpPr>
        <p:spPr>
          <a:xfrm>
            <a:off x="977900" y="1611149"/>
            <a:ext cx="10920493" cy="3559501"/>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1. Before adding, make sure that the IPC has been connected to the public network and the P2P has been enabled (open it on IPC web). Scan the code to add an IPC according to the method of adding a gateway. After scanning the serial number, select the corresponding IPC type, enter the username and password, and set the IPC name. Tap OK and select the time zone to complete.</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2. Open IPC setting and turn “Disable Alarm Linkage” on.</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spTree>
    <p:extLst>
      <p:ext uri="{BB962C8B-B14F-4D97-AF65-F5344CB8AC3E}">
        <p14:creationId xmlns:p14="http://schemas.microsoft.com/office/powerpoint/2010/main" val="66520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Alarm Linkage With Video</a:t>
            </a:r>
            <a:endParaRPr lang="en-US" dirty="0"/>
          </a:p>
        </p:txBody>
      </p:sp>
      <p:pic>
        <p:nvPicPr>
          <p:cNvPr id="5" name="图片 4">
            <a:extLst>
              <a:ext uri="{FF2B5EF4-FFF2-40B4-BE49-F238E27FC236}">
                <a16:creationId xmlns:a16="http://schemas.microsoft.com/office/drawing/2014/main" id="{F04FFF7A-CB92-42DA-9AF3-9A7E85275E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93" y="1336040"/>
            <a:ext cx="2248607" cy="4867160"/>
          </a:xfrm>
          <a:prstGeom prst="rect">
            <a:avLst/>
          </a:prstGeom>
          <a:noFill/>
          <a:ln>
            <a:noFill/>
          </a:ln>
        </p:spPr>
      </p:pic>
      <p:pic>
        <p:nvPicPr>
          <p:cNvPr id="6" name="图片 5">
            <a:extLst>
              <a:ext uri="{FF2B5EF4-FFF2-40B4-BE49-F238E27FC236}">
                <a16:creationId xmlns:a16="http://schemas.microsoft.com/office/drawing/2014/main" id="{A503F27A-D047-4492-9072-7B8B9C6B91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9089" y="1336040"/>
            <a:ext cx="2248607" cy="4865895"/>
          </a:xfrm>
          <a:prstGeom prst="rect">
            <a:avLst/>
          </a:prstGeom>
          <a:noFill/>
          <a:ln>
            <a:noFill/>
          </a:ln>
        </p:spPr>
      </p:pic>
      <p:pic>
        <p:nvPicPr>
          <p:cNvPr id="7" name="图片 6">
            <a:extLst>
              <a:ext uri="{FF2B5EF4-FFF2-40B4-BE49-F238E27FC236}">
                <a16:creationId xmlns:a16="http://schemas.microsoft.com/office/drawing/2014/main" id="{E274E84D-58B0-43DB-9C47-6C56DFF378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8692" y="1336039"/>
            <a:ext cx="2248606" cy="4866895"/>
          </a:xfrm>
          <a:prstGeom prst="rect">
            <a:avLst/>
          </a:prstGeom>
          <a:noFill/>
          <a:ln>
            <a:noFill/>
          </a:ln>
        </p:spPr>
      </p:pic>
    </p:spTree>
    <p:extLst>
      <p:ext uri="{BB962C8B-B14F-4D97-AF65-F5344CB8AC3E}">
        <p14:creationId xmlns:p14="http://schemas.microsoft.com/office/powerpoint/2010/main" val="2788958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Alarm Linkage With Video</a:t>
            </a:r>
            <a:endParaRPr lang="en-US" dirty="0"/>
          </a:p>
        </p:txBody>
      </p:sp>
      <p:pic>
        <p:nvPicPr>
          <p:cNvPr id="8" name="图片 7">
            <a:extLst>
              <a:ext uri="{FF2B5EF4-FFF2-40B4-BE49-F238E27FC236}">
                <a16:creationId xmlns:a16="http://schemas.microsoft.com/office/drawing/2014/main" id="{8D965996-B7C0-40ED-B78A-15BD1360BF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382" y="1429702"/>
            <a:ext cx="2248218" cy="4866531"/>
          </a:xfrm>
          <a:prstGeom prst="rect">
            <a:avLst/>
          </a:prstGeom>
          <a:noFill/>
          <a:ln>
            <a:noFill/>
          </a:ln>
        </p:spPr>
      </p:pic>
      <p:pic>
        <p:nvPicPr>
          <p:cNvPr id="9" name="图片 8">
            <a:extLst>
              <a:ext uri="{FF2B5EF4-FFF2-40B4-BE49-F238E27FC236}">
                <a16:creationId xmlns:a16="http://schemas.microsoft.com/office/drawing/2014/main" id="{CE9C613A-7F2A-406A-8A3B-12448E092D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548" y="1429247"/>
            <a:ext cx="2248218" cy="4866077"/>
          </a:xfrm>
          <a:prstGeom prst="rect">
            <a:avLst/>
          </a:prstGeom>
          <a:noFill/>
          <a:ln>
            <a:noFill/>
          </a:ln>
        </p:spPr>
      </p:pic>
    </p:spTree>
    <p:extLst>
      <p:ext uri="{BB962C8B-B14F-4D97-AF65-F5344CB8AC3E}">
        <p14:creationId xmlns:p14="http://schemas.microsoft.com/office/powerpoint/2010/main" val="168719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dirty="0"/>
              <a:t>O</a:t>
            </a:r>
            <a:r>
              <a:rPr lang="en-US" altLang="zh-CN" dirty="0"/>
              <a:t>bjectives</a:t>
            </a:r>
            <a:endParaRPr lang="en-US" dirty="0"/>
          </a:p>
        </p:txBody>
      </p:sp>
      <p:sp>
        <p:nvSpPr>
          <p:cNvPr id="2" name="内容占位符 1"/>
          <p:cNvSpPr>
            <a:spLocks noGrp="1"/>
          </p:cNvSpPr>
          <p:nvPr>
            <p:ph sz="quarter" idx="10"/>
          </p:nvPr>
        </p:nvSpPr>
        <p:spPr>
          <a:xfrm>
            <a:off x="608893" y="1267249"/>
            <a:ext cx="9736311" cy="4646534"/>
          </a:xfrm>
        </p:spPr>
        <p:txBody>
          <a:bodyPr>
            <a:normAutofit/>
          </a:bodyPr>
          <a:lstStyle/>
          <a:p>
            <a:pPr marL="0" indent="0">
              <a:buNone/>
            </a:pPr>
            <a:r>
              <a:rPr lang="en-US" altLang="zh-CN" sz="2000" dirty="0"/>
              <a:t>After learning this course, you will be able to be familiar with the wireless </a:t>
            </a:r>
            <a:r>
              <a:rPr lang="en-US" altLang="zh-CN" sz="2000" dirty="0" smtClean="0"/>
              <a:t>gateway.</a:t>
            </a:r>
            <a:endParaRPr lang="en-US" altLang="zh-CN"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Alarm Linkage With Video</a:t>
            </a:r>
            <a:endParaRPr lang="en-US" dirty="0"/>
          </a:p>
        </p:txBody>
      </p:sp>
      <p:sp>
        <p:nvSpPr>
          <p:cNvPr id="3" name="矩形 2">
            <a:extLst>
              <a:ext uri="{FF2B5EF4-FFF2-40B4-BE49-F238E27FC236}">
                <a16:creationId xmlns:a16="http://schemas.microsoft.com/office/drawing/2014/main" id="{615BE998-76DC-4EE7-8466-54AF54B7A019}"/>
              </a:ext>
            </a:extLst>
          </p:cNvPr>
          <p:cNvSpPr/>
          <p:nvPr/>
        </p:nvSpPr>
        <p:spPr>
          <a:xfrm>
            <a:off x="7267338" y="1611149"/>
            <a:ext cx="4631055" cy="3083088"/>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3. Select detector to be linked and enter sensor setting.</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4. Tap </a:t>
            </a:r>
            <a:r>
              <a:rPr lang="en-US" altLang="zh-CN" kern="100" dirty="0">
                <a:latin typeface="Calibri" panose="020F0502020204030204" pitchFamily="34" charset="0"/>
                <a:ea typeface="等线" panose="02010600030101010101" pitchFamily="2" charset="-122"/>
                <a:cs typeface="Calibri" panose="020F0502020204030204" pitchFamily="34" charset="0"/>
                <a:sym typeface="Segoe UI Emoji" panose="020B0502040204020203" pitchFamily="34" charset="0"/>
              </a:rPr>
              <a:t>🖊</a:t>
            </a:r>
            <a:r>
              <a:rPr lang="en-US" altLang="zh-CN" kern="100" dirty="0">
                <a:latin typeface="Calibri" panose="020F0502020204030204" pitchFamily="34" charset="0"/>
                <a:ea typeface="等线" panose="02010600030101010101" pitchFamily="2" charset="-122"/>
                <a:cs typeface="Calibri" panose="020F0502020204030204" pitchFamily="34" charset="0"/>
              </a:rPr>
              <a:t> icon in sensor details, choose Video Channel and select IPC to be linked.</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5" name="图片 4">
            <a:extLst>
              <a:ext uri="{FF2B5EF4-FFF2-40B4-BE49-F238E27FC236}">
                <a16:creationId xmlns:a16="http://schemas.microsoft.com/office/drawing/2014/main" id="{E8F0BCF4-CA69-4092-B145-E1E9BD2094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07" y="1369849"/>
            <a:ext cx="2197807" cy="4756400"/>
          </a:xfrm>
          <a:prstGeom prst="rect">
            <a:avLst/>
          </a:prstGeom>
          <a:noFill/>
          <a:ln>
            <a:noFill/>
          </a:ln>
        </p:spPr>
      </p:pic>
      <p:pic>
        <p:nvPicPr>
          <p:cNvPr id="6" name="图片 5">
            <a:extLst>
              <a:ext uri="{FF2B5EF4-FFF2-40B4-BE49-F238E27FC236}">
                <a16:creationId xmlns:a16="http://schemas.microsoft.com/office/drawing/2014/main" id="{9ACD8978-73A3-4320-A56D-E5DFE66E8D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009" y="1369849"/>
            <a:ext cx="2197807" cy="4756775"/>
          </a:xfrm>
          <a:prstGeom prst="rect">
            <a:avLst/>
          </a:prstGeom>
          <a:noFill/>
          <a:ln>
            <a:noFill/>
          </a:ln>
        </p:spPr>
      </p:pic>
      <p:pic>
        <p:nvPicPr>
          <p:cNvPr id="7" name="图片 6">
            <a:extLst>
              <a:ext uri="{FF2B5EF4-FFF2-40B4-BE49-F238E27FC236}">
                <a16:creationId xmlns:a16="http://schemas.microsoft.com/office/drawing/2014/main" id="{A0A026AC-1ADE-4A67-BE03-D49D9A2C21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0936" y="1370852"/>
            <a:ext cx="2197807" cy="4755397"/>
          </a:xfrm>
          <a:prstGeom prst="rect">
            <a:avLst/>
          </a:prstGeom>
          <a:noFill/>
          <a:ln>
            <a:noFill/>
          </a:ln>
        </p:spPr>
      </p:pic>
    </p:spTree>
    <p:extLst>
      <p:ext uri="{BB962C8B-B14F-4D97-AF65-F5344CB8AC3E}">
        <p14:creationId xmlns:p14="http://schemas.microsoft.com/office/powerpoint/2010/main" val="509307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Alarm Linkage With Video</a:t>
            </a:r>
            <a:endParaRPr lang="en-US" dirty="0"/>
          </a:p>
        </p:txBody>
      </p:sp>
      <p:sp>
        <p:nvSpPr>
          <p:cNvPr id="3" name="矩形 2">
            <a:extLst>
              <a:ext uri="{FF2B5EF4-FFF2-40B4-BE49-F238E27FC236}">
                <a16:creationId xmlns:a16="http://schemas.microsoft.com/office/drawing/2014/main" id="{615BE998-76DC-4EE7-8466-54AF54B7A019}"/>
              </a:ext>
            </a:extLst>
          </p:cNvPr>
          <p:cNvSpPr/>
          <p:nvPr/>
        </p:nvSpPr>
        <p:spPr>
          <a:xfrm>
            <a:off x="6596698" y="1623849"/>
            <a:ext cx="4631055" cy="3845476"/>
          </a:xfrm>
          <a:prstGeom prst="rect">
            <a:avLst/>
          </a:prstGeom>
        </p:spPr>
        <p:txBody>
          <a:bodyPr wrap="square">
            <a:spAutoFit/>
          </a:bodyPr>
          <a:lstStyle/>
          <a:p>
            <a:pPr indent="266700"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After the configuration is done, trigger the corresponding detector alarm and open the alarm message push interface, as shown in Figure 8, click on the leftmost icon of the alarm message to view the real-time IPC screen (if the IPC is inserted into the SD memory card, you can view the alarm Real-time video) as shown in Figure 9 below.</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pic>
        <p:nvPicPr>
          <p:cNvPr id="5" name="图片 4">
            <a:extLst>
              <a:ext uri="{FF2B5EF4-FFF2-40B4-BE49-F238E27FC236}">
                <a16:creationId xmlns:a16="http://schemas.microsoft.com/office/drawing/2014/main" id="{22230888-F348-4A54-BBE5-51122DD900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247" y="1348104"/>
            <a:ext cx="2029778" cy="4392841"/>
          </a:xfrm>
          <a:prstGeom prst="rect">
            <a:avLst/>
          </a:prstGeom>
          <a:noFill/>
          <a:ln>
            <a:noFill/>
          </a:ln>
        </p:spPr>
      </p:pic>
      <p:pic>
        <p:nvPicPr>
          <p:cNvPr id="6" name="图片 5">
            <a:extLst>
              <a:ext uri="{FF2B5EF4-FFF2-40B4-BE49-F238E27FC236}">
                <a16:creationId xmlns:a16="http://schemas.microsoft.com/office/drawing/2014/main" id="{DD80A4FD-4478-4CA4-898E-A3A876DF1C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3622" y="1348105"/>
            <a:ext cx="2118678" cy="4585680"/>
          </a:xfrm>
          <a:prstGeom prst="rect">
            <a:avLst/>
          </a:prstGeom>
          <a:noFill/>
          <a:ln>
            <a:noFill/>
          </a:ln>
        </p:spPr>
      </p:pic>
      <p:sp>
        <p:nvSpPr>
          <p:cNvPr id="7" name="文本框 6">
            <a:extLst>
              <a:ext uri="{FF2B5EF4-FFF2-40B4-BE49-F238E27FC236}">
                <a16:creationId xmlns:a16="http://schemas.microsoft.com/office/drawing/2014/main" id="{87DB29C8-861C-4DBE-A9AE-738BC26A1B68}"/>
              </a:ext>
            </a:extLst>
          </p:cNvPr>
          <p:cNvSpPr txBox="1"/>
          <p:nvPr/>
        </p:nvSpPr>
        <p:spPr bwMode="auto">
          <a:xfrm>
            <a:off x="535622" y="5913594"/>
            <a:ext cx="6096000" cy="523220"/>
          </a:xfrm>
          <a:prstGeom prst="rect">
            <a:avLst/>
          </a:prstGeom>
          <a:noFill/>
          <a:ln w="9525">
            <a:noFill/>
            <a:miter lim="800000"/>
          </a:ln>
        </p:spPr>
        <p:txBody>
          <a:bodyPr wrap="square">
            <a:spAutoFit/>
          </a:bodyPr>
          <a:lstStyle/>
          <a:p>
            <a:r>
              <a:rPr lang="en-US" altLang="zh-CN" sz="1400" dirty="0">
                <a:effectLst/>
                <a:latin typeface="Calibri" panose="020F0502020204030204" pitchFamily="34" charset="0"/>
                <a:cs typeface="Calibri" panose="020F0502020204030204" pitchFamily="34" charset="0"/>
              </a:rPr>
              <a:t>Fig.8 alarm notification push         </a:t>
            </a:r>
            <a:r>
              <a:rPr lang="en-US" altLang="zh-CN" sz="1400" kern="100" dirty="0">
                <a:effectLst/>
                <a:latin typeface="Calibri" panose="020F0502020204030204" pitchFamily="34" charset="0"/>
                <a:ea typeface="等线" panose="02010600030101010101" pitchFamily="2" charset="-122"/>
                <a:cs typeface="Calibri" panose="020F0502020204030204" pitchFamily="34" charset="0"/>
              </a:rPr>
              <a:t>Fig.9 alarm linkage with real-time video</a:t>
            </a:r>
            <a:endParaRPr lang="zh-CN" altLang="zh-CN" sz="1400" kern="100" dirty="0">
              <a:effectLst/>
              <a:latin typeface="Calibri" panose="020F0502020204030204" pitchFamily="34" charset="0"/>
              <a:ea typeface="等线" panose="02010600030101010101" pitchFamily="2" charset="-122"/>
              <a:cs typeface="Calibri" panose="020F0502020204030204" pitchFamily="34" charset="0"/>
            </a:endParaRPr>
          </a:p>
          <a:p>
            <a:r>
              <a:rPr lang="en-US" altLang="zh-CN" sz="1400" dirty="0">
                <a:effectLst/>
                <a:latin typeface="Calibri" panose="020F0502020204030204" pitchFamily="34" charset="0"/>
                <a:cs typeface="Calibri" panose="020F0502020204030204" pitchFamily="34" charset="0"/>
              </a:rPr>
              <a:t> </a:t>
            </a:r>
            <a:endParaRPr lang="zh-CN"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58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Alarm Linkage With Video</a:t>
            </a:r>
            <a:endParaRPr lang="en-US" dirty="0"/>
          </a:p>
        </p:txBody>
      </p:sp>
      <p:sp>
        <p:nvSpPr>
          <p:cNvPr id="3" name="矩形 2">
            <a:extLst>
              <a:ext uri="{FF2B5EF4-FFF2-40B4-BE49-F238E27FC236}">
                <a16:creationId xmlns:a16="http://schemas.microsoft.com/office/drawing/2014/main" id="{615BE998-76DC-4EE7-8466-54AF54B7A019}"/>
              </a:ext>
            </a:extLst>
          </p:cNvPr>
          <p:cNvSpPr/>
          <p:nvPr/>
        </p:nvSpPr>
        <p:spPr>
          <a:xfrm>
            <a:off x="8204763" y="1099800"/>
            <a:ext cx="3898343" cy="5274714"/>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5. First, you need to insert a memory card in the IPC. Enter the IPC device details interface and select Remote Configuration. After selecting Record Plan, enter the recording plan editing interface. Click the 🖊 icon in the upper right corner, and select the time to record the video from Monday to Sunday according to requirements. (The sample recording plan is set to record all time from Monday to Sunday).</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pic>
        <p:nvPicPr>
          <p:cNvPr id="5" name="图片 4">
            <a:extLst>
              <a:ext uri="{FF2B5EF4-FFF2-40B4-BE49-F238E27FC236}">
                <a16:creationId xmlns:a16="http://schemas.microsoft.com/office/drawing/2014/main" id="{E02677BD-DF04-4A79-BFD4-2661F147C2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93" y="1428637"/>
            <a:ext cx="1996962" cy="4321889"/>
          </a:xfrm>
          <a:prstGeom prst="rect">
            <a:avLst/>
          </a:prstGeom>
          <a:noFill/>
          <a:ln>
            <a:noFill/>
          </a:ln>
        </p:spPr>
      </p:pic>
      <p:pic>
        <p:nvPicPr>
          <p:cNvPr id="6" name="图片 5">
            <a:extLst>
              <a:ext uri="{FF2B5EF4-FFF2-40B4-BE49-F238E27FC236}">
                <a16:creationId xmlns:a16="http://schemas.microsoft.com/office/drawing/2014/main" id="{1E26D7D0-BD7B-4DAA-97A6-7E40957417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1259" y="1428637"/>
            <a:ext cx="1996691" cy="4321889"/>
          </a:xfrm>
          <a:prstGeom prst="rect">
            <a:avLst/>
          </a:prstGeom>
          <a:noFill/>
          <a:ln>
            <a:noFill/>
          </a:ln>
        </p:spPr>
      </p:pic>
      <p:pic>
        <p:nvPicPr>
          <p:cNvPr id="7" name="图片 6">
            <a:extLst>
              <a:ext uri="{FF2B5EF4-FFF2-40B4-BE49-F238E27FC236}">
                <a16:creationId xmlns:a16="http://schemas.microsoft.com/office/drawing/2014/main" id="{31CEF6EB-28C7-4A6B-85BB-A7B6C1514D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3868" y="1428637"/>
            <a:ext cx="1996522" cy="4319920"/>
          </a:xfrm>
          <a:prstGeom prst="rect">
            <a:avLst/>
          </a:prstGeom>
          <a:noFill/>
          <a:ln>
            <a:noFill/>
          </a:ln>
        </p:spPr>
      </p:pic>
      <p:pic>
        <p:nvPicPr>
          <p:cNvPr id="8" name="图片 7">
            <a:extLst>
              <a:ext uri="{FF2B5EF4-FFF2-40B4-BE49-F238E27FC236}">
                <a16:creationId xmlns:a16="http://schemas.microsoft.com/office/drawing/2014/main" id="{10DF12B5-83FB-4119-BE6F-3EFF443332F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7361" y="1428636"/>
            <a:ext cx="1996691" cy="4319921"/>
          </a:xfrm>
          <a:prstGeom prst="rect">
            <a:avLst/>
          </a:prstGeom>
          <a:noFill/>
          <a:ln>
            <a:noFill/>
          </a:ln>
        </p:spPr>
      </p:pic>
    </p:spTree>
    <p:extLst>
      <p:ext uri="{BB962C8B-B14F-4D97-AF65-F5344CB8AC3E}">
        <p14:creationId xmlns:p14="http://schemas.microsoft.com/office/powerpoint/2010/main" val="845359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Alarm Linkage With Video</a:t>
            </a:r>
            <a:endParaRPr lang="en-US" dirty="0"/>
          </a:p>
        </p:txBody>
      </p:sp>
      <p:sp>
        <p:nvSpPr>
          <p:cNvPr id="3" name="矩形 2">
            <a:extLst>
              <a:ext uri="{FF2B5EF4-FFF2-40B4-BE49-F238E27FC236}">
                <a16:creationId xmlns:a16="http://schemas.microsoft.com/office/drawing/2014/main" id="{615BE998-76DC-4EE7-8466-54AF54B7A019}"/>
              </a:ext>
            </a:extLst>
          </p:cNvPr>
          <p:cNvSpPr/>
          <p:nvPr/>
        </p:nvSpPr>
        <p:spPr>
          <a:xfrm>
            <a:off x="7203688" y="1490998"/>
            <a:ext cx="4631055" cy="4655313"/>
          </a:xfrm>
          <a:prstGeom prst="rect">
            <a:avLst/>
          </a:prstGeom>
        </p:spPr>
        <p:txBody>
          <a:bodyPr wrap="square">
            <a:spAutoFit/>
          </a:bodyPr>
          <a:lstStyle/>
          <a:p>
            <a:pPr indent="266700"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6. Enter "My" interface of the DMSS program. Enter the Setting interface, select Pushed Video Delay, and set the alarm push message recording time. There are 5 choices: 10s, 30s, 1min, 2min, and 5min. The time here is set to the video recording time after the alarm occurs, and the pre-alarm before the alarm occurs. The recording time is a fixed 10s.</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indent="266700" algn="just">
              <a:lnSpc>
                <a:spcPct val="172000"/>
              </a:lnSpc>
              <a:spcBef>
                <a:spcPts val="1300"/>
              </a:spcBef>
              <a:spcAft>
                <a:spcPts val="1300"/>
              </a:spcAft>
            </a:pP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pic>
        <p:nvPicPr>
          <p:cNvPr id="8" name="图片 7">
            <a:extLst>
              <a:ext uri="{FF2B5EF4-FFF2-40B4-BE49-F238E27FC236}">
                <a16:creationId xmlns:a16="http://schemas.microsoft.com/office/drawing/2014/main" id="{7B257EA4-21E0-4591-A7FA-F60232D834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93" y="1280055"/>
            <a:ext cx="2248607" cy="4865362"/>
          </a:xfrm>
          <a:prstGeom prst="rect">
            <a:avLst/>
          </a:prstGeom>
          <a:noFill/>
          <a:ln>
            <a:noFill/>
          </a:ln>
        </p:spPr>
      </p:pic>
      <p:pic>
        <p:nvPicPr>
          <p:cNvPr id="9" name="图片 8">
            <a:extLst>
              <a:ext uri="{FF2B5EF4-FFF2-40B4-BE49-F238E27FC236}">
                <a16:creationId xmlns:a16="http://schemas.microsoft.com/office/drawing/2014/main" id="{CBACD85E-AAA0-45CF-9AC2-5685790AD4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3800" y="1279161"/>
            <a:ext cx="2248607" cy="4866256"/>
          </a:xfrm>
          <a:prstGeom prst="rect">
            <a:avLst/>
          </a:prstGeom>
          <a:noFill/>
          <a:ln>
            <a:noFill/>
          </a:ln>
        </p:spPr>
      </p:pic>
      <p:pic>
        <p:nvPicPr>
          <p:cNvPr id="10" name="图片 9">
            <a:extLst>
              <a:ext uri="{FF2B5EF4-FFF2-40B4-BE49-F238E27FC236}">
                <a16:creationId xmlns:a16="http://schemas.microsoft.com/office/drawing/2014/main" id="{269CA9F6-81D2-498E-B54C-78A66A4A01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3744" y="1279161"/>
            <a:ext cx="2248607" cy="4865950"/>
          </a:xfrm>
          <a:prstGeom prst="rect">
            <a:avLst/>
          </a:prstGeom>
          <a:noFill/>
          <a:ln>
            <a:noFill/>
          </a:ln>
        </p:spPr>
      </p:pic>
    </p:spTree>
    <p:extLst>
      <p:ext uri="{BB962C8B-B14F-4D97-AF65-F5344CB8AC3E}">
        <p14:creationId xmlns:p14="http://schemas.microsoft.com/office/powerpoint/2010/main" val="3617372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Alarm Linkage With Video</a:t>
            </a:r>
            <a:endParaRPr lang="en-US" dirty="0"/>
          </a:p>
        </p:txBody>
      </p:sp>
      <p:sp>
        <p:nvSpPr>
          <p:cNvPr id="3" name="矩形 2">
            <a:extLst>
              <a:ext uri="{FF2B5EF4-FFF2-40B4-BE49-F238E27FC236}">
                <a16:creationId xmlns:a16="http://schemas.microsoft.com/office/drawing/2014/main" id="{615BE998-76DC-4EE7-8466-54AF54B7A019}"/>
              </a:ext>
            </a:extLst>
          </p:cNvPr>
          <p:cNvSpPr/>
          <p:nvPr/>
        </p:nvSpPr>
        <p:spPr>
          <a:xfrm>
            <a:off x="6096000" y="1649661"/>
            <a:ext cx="4772836" cy="4178901"/>
          </a:xfrm>
          <a:prstGeom prst="rect">
            <a:avLst/>
          </a:prstGeom>
        </p:spPr>
        <p:txBody>
          <a:bodyPr wrap="square">
            <a:spAutoFit/>
          </a:bodyPr>
          <a:lstStyle/>
          <a:p>
            <a:pPr indent="266700"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After the configuration is done, trigger the corresponding detector alarm and open the alarm message push interface, as shown in Figure 10 below, click the leftmost icon of the alarm message, and enter the message interface as shown in Figure 11, click Continue to view the alarm video.</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indent="266700" algn="just">
              <a:lnSpc>
                <a:spcPct val="172000"/>
              </a:lnSpc>
              <a:spcBef>
                <a:spcPts val="1300"/>
              </a:spcBef>
              <a:spcAft>
                <a:spcPts val="1300"/>
              </a:spcAft>
            </a:pP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pic>
        <p:nvPicPr>
          <p:cNvPr id="7" name="图片 6">
            <a:extLst>
              <a:ext uri="{FF2B5EF4-FFF2-40B4-BE49-F238E27FC236}">
                <a16:creationId xmlns:a16="http://schemas.microsoft.com/office/drawing/2014/main" id="{B8A6A54B-A314-4BA3-8FD0-E031437D73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64" y="1300498"/>
            <a:ext cx="2093136" cy="4528064"/>
          </a:xfrm>
          <a:prstGeom prst="rect">
            <a:avLst/>
          </a:prstGeom>
          <a:noFill/>
          <a:ln>
            <a:noFill/>
          </a:ln>
        </p:spPr>
      </p:pic>
      <p:pic>
        <p:nvPicPr>
          <p:cNvPr id="11" name="图片 10">
            <a:extLst>
              <a:ext uri="{FF2B5EF4-FFF2-40B4-BE49-F238E27FC236}">
                <a16:creationId xmlns:a16="http://schemas.microsoft.com/office/drawing/2014/main" id="{28829B42-61E3-4772-BAA9-63406BEDF2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4234" y="1300497"/>
            <a:ext cx="2093136" cy="4528445"/>
          </a:xfrm>
          <a:prstGeom prst="rect">
            <a:avLst/>
          </a:prstGeom>
          <a:noFill/>
          <a:ln>
            <a:noFill/>
          </a:ln>
        </p:spPr>
      </p:pic>
      <p:sp>
        <p:nvSpPr>
          <p:cNvPr id="12" name="文本框 11">
            <a:extLst>
              <a:ext uri="{FF2B5EF4-FFF2-40B4-BE49-F238E27FC236}">
                <a16:creationId xmlns:a16="http://schemas.microsoft.com/office/drawing/2014/main" id="{DBE16071-8B59-4B09-9AB1-836909A57DB1}"/>
              </a:ext>
            </a:extLst>
          </p:cNvPr>
          <p:cNvSpPr txBox="1"/>
          <p:nvPr/>
        </p:nvSpPr>
        <p:spPr bwMode="auto">
          <a:xfrm>
            <a:off x="598632" y="5990245"/>
            <a:ext cx="6096000" cy="369332"/>
          </a:xfrm>
          <a:prstGeom prst="rect">
            <a:avLst/>
          </a:prstGeom>
          <a:noFill/>
          <a:ln w="9525">
            <a:noFill/>
            <a:miter lim="800000"/>
          </a:ln>
        </p:spPr>
        <p:txBody>
          <a:bodyPr wrap="square">
            <a:spAutoFit/>
          </a:bodyPr>
          <a:lstStyle/>
          <a:p>
            <a:r>
              <a:rPr lang="en-US" altLang="zh-CN" sz="1800" dirty="0">
                <a:effectLst/>
                <a:latin typeface="Calibri" panose="020F0502020204030204" pitchFamily="34" charset="0"/>
                <a:cs typeface="Calibri" panose="020F0502020204030204" pitchFamily="34" charset="0"/>
              </a:rPr>
              <a:t>Fig.10 Alarm notification        Fig.11 Alarm details</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1984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Alarm Linkage With Video</a:t>
            </a:r>
            <a:endParaRPr lang="en-US" dirty="0"/>
          </a:p>
        </p:txBody>
      </p:sp>
      <p:sp>
        <p:nvSpPr>
          <p:cNvPr id="3" name="矩形 2">
            <a:extLst>
              <a:ext uri="{FF2B5EF4-FFF2-40B4-BE49-F238E27FC236}">
                <a16:creationId xmlns:a16="http://schemas.microsoft.com/office/drawing/2014/main" id="{615BE998-76DC-4EE7-8466-54AF54B7A019}"/>
              </a:ext>
            </a:extLst>
          </p:cNvPr>
          <p:cNvSpPr/>
          <p:nvPr/>
        </p:nvSpPr>
        <p:spPr>
          <a:xfrm>
            <a:off x="6095999" y="1649661"/>
            <a:ext cx="5359401" cy="5941563"/>
          </a:xfrm>
          <a:prstGeom prst="rect">
            <a:avLst/>
          </a:prstGeom>
        </p:spPr>
        <p:txBody>
          <a:bodyPr wrap="square">
            <a:spAutoFit/>
          </a:bodyPr>
          <a:lstStyle/>
          <a:p>
            <a:pPr indent="266700"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Here we set two examples of push duration. The push duration is set to 10s as shown in Figure 12. The alarm trigger time is 11:11:08, the recording start time is 11:10:58, and the recording end time is 11:11:18 , The recording duration is 20s; the push duration is set to 5 minutes, as shown in Figure 13, the alarm trigger time is 11:31:33, the recording start time is 11:31:23, and the recording end time is 11:36:33, recording The duration is 5 minutes and 10 seconds.</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indent="266700" algn="just">
              <a:lnSpc>
                <a:spcPct val="172000"/>
              </a:lnSpc>
              <a:spcBef>
                <a:spcPts val="1300"/>
              </a:spcBef>
              <a:spcAft>
                <a:spcPts val="1300"/>
              </a:spcAft>
            </a:pP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indent="266700" algn="just">
              <a:lnSpc>
                <a:spcPct val="172000"/>
              </a:lnSpc>
              <a:spcBef>
                <a:spcPts val="1300"/>
              </a:spcBef>
              <a:spcAft>
                <a:spcPts val="1300"/>
              </a:spcAft>
            </a:pPr>
            <a:endParaRPr lang="zh-CN" altLang="zh-CN" kern="100" dirty="0">
              <a:latin typeface="Calibri" panose="020F0502020204030204" pitchFamily="34" charset="0"/>
              <a:ea typeface="等线" panose="02010600030101010101" pitchFamily="2" charset="-122"/>
              <a:cs typeface="Calibri" panose="020F0502020204030204" pitchFamily="34" charset="0"/>
            </a:endParaRPr>
          </a:p>
        </p:txBody>
      </p:sp>
      <p:sp>
        <p:nvSpPr>
          <p:cNvPr id="12" name="文本框 11">
            <a:extLst>
              <a:ext uri="{FF2B5EF4-FFF2-40B4-BE49-F238E27FC236}">
                <a16:creationId xmlns:a16="http://schemas.microsoft.com/office/drawing/2014/main" id="{DBE16071-8B59-4B09-9AB1-836909A57DB1}"/>
              </a:ext>
            </a:extLst>
          </p:cNvPr>
          <p:cNvSpPr txBox="1"/>
          <p:nvPr/>
        </p:nvSpPr>
        <p:spPr bwMode="auto">
          <a:xfrm>
            <a:off x="608893" y="5828562"/>
            <a:ext cx="2388232" cy="738664"/>
          </a:xfrm>
          <a:prstGeom prst="rect">
            <a:avLst/>
          </a:prstGeom>
          <a:noFill/>
          <a:ln w="9525">
            <a:noFill/>
            <a:miter lim="800000"/>
          </a:ln>
        </p:spPr>
        <p:txBody>
          <a:bodyPr wrap="square">
            <a:spAutoFit/>
          </a:bodyPr>
          <a:lstStyle/>
          <a:p>
            <a:r>
              <a:rPr lang="en-US" altLang="zh-CN" sz="1400" dirty="0">
                <a:effectLst/>
                <a:latin typeface="等线" panose="02010600030101010101" pitchFamily="2" charset="-122"/>
                <a:cs typeface="Times New Roman" panose="02020603050405020304" pitchFamily="18" charset="0"/>
              </a:rPr>
              <a:t>Fig.12 Alarm record push duration is set as 10 secs</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sz="1400" dirty="0">
              <a:latin typeface="Calibri" panose="020F0502020204030204" pitchFamily="34" charset="0"/>
              <a:cs typeface="Calibri" panose="020F0502020204030204" pitchFamily="34" charset="0"/>
            </a:endParaRPr>
          </a:p>
        </p:txBody>
      </p:sp>
      <p:pic>
        <p:nvPicPr>
          <p:cNvPr id="8" name="图片 7">
            <a:extLst>
              <a:ext uri="{FF2B5EF4-FFF2-40B4-BE49-F238E27FC236}">
                <a16:creationId xmlns:a16="http://schemas.microsoft.com/office/drawing/2014/main" id="{B5E5EA48-250D-42EA-A1AD-A7C71F50C0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00" y="1261103"/>
            <a:ext cx="2069004" cy="4476376"/>
          </a:xfrm>
          <a:prstGeom prst="rect">
            <a:avLst/>
          </a:prstGeom>
          <a:noFill/>
          <a:ln>
            <a:noFill/>
          </a:ln>
        </p:spPr>
      </p:pic>
      <p:pic>
        <p:nvPicPr>
          <p:cNvPr id="9" name="图片 8">
            <a:extLst>
              <a:ext uri="{FF2B5EF4-FFF2-40B4-BE49-F238E27FC236}">
                <a16:creationId xmlns:a16="http://schemas.microsoft.com/office/drawing/2014/main" id="{47BC579B-206B-4A44-8F9D-76DE88D775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910" y="1261103"/>
            <a:ext cx="2069004" cy="4477792"/>
          </a:xfrm>
          <a:prstGeom prst="rect">
            <a:avLst/>
          </a:prstGeom>
          <a:noFill/>
          <a:ln>
            <a:noFill/>
          </a:ln>
        </p:spPr>
      </p:pic>
      <p:sp>
        <p:nvSpPr>
          <p:cNvPr id="10" name="文本框 9">
            <a:extLst>
              <a:ext uri="{FF2B5EF4-FFF2-40B4-BE49-F238E27FC236}">
                <a16:creationId xmlns:a16="http://schemas.microsoft.com/office/drawing/2014/main" id="{D4FDAEDE-09D7-44F8-AA47-D9AC8649BEEF}"/>
              </a:ext>
            </a:extLst>
          </p:cNvPr>
          <p:cNvSpPr txBox="1"/>
          <p:nvPr/>
        </p:nvSpPr>
        <p:spPr bwMode="auto">
          <a:xfrm>
            <a:off x="3216910" y="5828562"/>
            <a:ext cx="2614468" cy="738664"/>
          </a:xfrm>
          <a:prstGeom prst="rect">
            <a:avLst/>
          </a:prstGeom>
          <a:noFill/>
          <a:ln w="9525">
            <a:noFill/>
            <a:miter lim="800000"/>
          </a:ln>
        </p:spPr>
        <p:txBody>
          <a:bodyPr wrap="square">
            <a:spAutoFit/>
          </a:bodyPr>
          <a:lstStyle/>
          <a:p>
            <a:r>
              <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rPr>
              <a:t>Fig.13 Alarm record push duration is set as 5 mins</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4664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Scheduled Arming/Disarming</a:t>
            </a:r>
            <a:endParaRPr lang="en-US" dirty="0"/>
          </a:p>
        </p:txBody>
      </p:sp>
      <p:sp>
        <p:nvSpPr>
          <p:cNvPr id="3" name="矩形 2">
            <a:extLst>
              <a:ext uri="{FF2B5EF4-FFF2-40B4-BE49-F238E27FC236}">
                <a16:creationId xmlns:a16="http://schemas.microsoft.com/office/drawing/2014/main" id="{55225A04-E9F9-499E-8F66-F8FBE3EB43E4}"/>
              </a:ext>
            </a:extLst>
          </p:cNvPr>
          <p:cNvSpPr/>
          <p:nvPr/>
        </p:nvSpPr>
        <p:spPr>
          <a:xfrm>
            <a:off x="7267338" y="1611149"/>
            <a:ext cx="4631055" cy="4369338"/>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1. Go to gateway setting and choose Scheduled Arming/Disarming</a:t>
            </a:r>
          </a:p>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2. Add scheduled arming/disarming plan</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3. Edit the schedule name, corresponding room, command situation, time (or repeat by specific time) if required.</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5" name="图片 4" descr="916a576e491423d6190c22b6aaaa6de">
            <a:extLst>
              <a:ext uri="{FF2B5EF4-FFF2-40B4-BE49-F238E27FC236}">
                <a16:creationId xmlns:a16="http://schemas.microsoft.com/office/drawing/2014/main" id="{4D0CD948-43F9-4D15-B75F-B77E454238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07" y="1265053"/>
            <a:ext cx="2266315" cy="4901948"/>
          </a:xfrm>
          <a:prstGeom prst="rect">
            <a:avLst/>
          </a:prstGeom>
          <a:noFill/>
          <a:ln>
            <a:noFill/>
          </a:ln>
        </p:spPr>
      </p:pic>
      <p:pic>
        <p:nvPicPr>
          <p:cNvPr id="6" name="图片 5" descr="77afacd3a5b6fcafd83c7db734f3714">
            <a:extLst>
              <a:ext uri="{FF2B5EF4-FFF2-40B4-BE49-F238E27FC236}">
                <a16:creationId xmlns:a16="http://schemas.microsoft.com/office/drawing/2014/main" id="{F4FA86AA-FDF7-44A4-9E93-5DA6BB2333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8103" y="1265053"/>
            <a:ext cx="2266315" cy="4901772"/>
          </a:xfrm>
          <a:prstGeom prst="rect">
            <a:avLst/>
          </a:prstGeom>
          <a:noFill/>
          <a:ln>
            <a:noFill/>
          </a:ln>
        </p:spPr>
      </p:pic>
      <p:pic>
        <p:nvPicPr>
          <p:cNvPr id="7" name="图片 6" descr="ec9486f3b11a709cfd348bc65bc2551">
            <a:extLst>
              <a:ext uri="{FF2B5EF4-FFF2-40B4-BE49-F238E27FC236}">
                <a16:creationId xmlns:a16="http://schemas.microsoft.com/office/drawing/2014/main" id="{0136B8BB-196F-4D16-9A0B-4586C73918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2842" y="1261857"/>
            <a:ext cx="2266315" cy="4904968"/>
          </a:xfrm>
          <a:prstGeom prst="rect">
            <a:avLst/>
          </a:prstGeom>
          <a:noFill/>
          <a:ln>
            <a:noFill/>
          </a:ln>
        </p:spPr>
      </p:pic>
    </p:spTree>
    <p:extLst>
      <p:ext uri="{BB962C8B-B14F-4D97-AF65-F5344CB8AC3E}">
        <p14:creationId xmlns:p14="http://schemas.microsoft.com/office/powerpoint/2010/main" val="2087939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Scheduled Arming/Disarming</a:t>
            </a:r>
            <a:endParaRPr lang="en-US" dirty="0"/>
          </a:p>
        </p:txBody>
      </p:sp>
      <p:pic>
        <p:nvPicPr>
          <p:cNvPr id="8" name="图片 7" descr="218d4eca6e15458869cc1f6fcc9d521">
            <a:extLst>
              <a:ext uri="{FF2B5EF4-FFF2-40B4-BE49-F238E27FC236}">
                <a16:creationId xmlns:a16="http://schemas.microsoft.com/office/drawing/2014/main" id="{163031B4-922E-4F96-A461-07DACD4376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93" y="1330805"/>
            <a:ext cx="2263586" cy="4901772"/>
          </a:xfrm>
          <a:prstGeom prst="rect">
            <a:avLst/>
          </a:prstGeom>
          <a:noFill/>
          <a:ln>
            <a:noFill/>
          </a:ln>
        </p:spPr>
      </p:pic>
      <p:pic>
        <p:nvPicPr>
          <p:cNvPr id="9" name="图片 8" descr="030eb158a82ddafe81f2c201373aba4">
            <a:extLst>
              <a:ext uri="{FF2B5EF4-FFF2-40B4-BE49-F238E27FC236}">
                <a16:creationId xmlns:a16="http://schemas.microsoft.com/office/drawing/2014/main" id="{7A44972D-88D8-453B-BF51-95432A913C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4707" y="1326988"/>
            <a:ext cx="2263586" cy="4905589"/>
          </a:xfrm>
          <a:prstGeom prst="rect">
            <a:avLst/>
          </a:prstGeom>
          <a:noFill/>
          <a:ln>
            <a:noFill/>
          </a:ln>
        </p:spPr>
      </p:pic>
      <p:pic>
        <p:nvPicPr>
          <p:cNvPr id="10" name="图片 9" descr="f5aa31d92ae58b7e7267fd951912164">
            <a:extLst>
              <a:ext uri="{FF2B5EF4-FFF2-40B4-BE49-F238E27FC236}">
                <a16:creationId xmlns:a16="http://schemas.microsoft.com/office/drawing/2014/main" id="{BADF9865-B80E-451D-A4A5-353429B50AA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6622" y="1326987"/>
            <a:ext cx="2263586" cy="4904267"/>
          </a:xfrm>
          <a:prstGeom prst="rect">
            <a:avLst/>
          </a:prstGeom>
          <a:noFill/>
          <a:ln>
            <a:noFill/>
          </a:ln>
        </p:spPr>
      </p:pic>
    </p:spTree>
    <p:extLst>
      <p:ext uri="{BB962C8B-B14F-4D97-AF65-F5344CB8AC3E}">
        <p14:creationId xmlns:p14="http://schemas.microsoft.com/office/powerpoint/2010/main" val="2811312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893" y="498423"/>
            <a:ext cx="9736311" cy="601377"/>
          </a:xfrm>
        </p:spPr>
        <p:txBody>
          <a:bodyPr/>
          <a:lstStyle/>
          <a:p>
            <a:r>
              <a:rPr lang="en-US" altLang="zh-CN" dirty="0"/>
              <a:t>Device Sharing</a:t>
            </a:r>
            <a:endParaRPr lang="en-US" dirty="0"/>
          </a:p>
        </p:txBody>
      </p:sp>
      <p:sp>
        <p:nvSpPr>
          <p:cNvPr id="3" name="矩形 2">
            <a:extLst>
              <a:ext uri="{FF2B5EF4-FFF2-40B4-BE49-F238E27FC236}">
                <a16:creationId xmlns:a16="http://schemas.microsoft.com/office/drawing/2014/main" id="{55225A04-E9F9-499E-8F66-F8FBE3EB43E4}"/>
              </a:ext>
            </a:extLst>
          </p:cNvPr>
          <p:cNvSpPr/>
          <p:nvPr/>
        </p:nvSpPr>
        <p:spPr>
          <a:xfrm>
            <a:off x="7886700" y="1388561"/>
            <a:ext cx="3922793" cy="4702762"/>
          </a:xfrm>
          <a:prstGeom prst="rect">
            <a:avLst/>
          </a:prstGeom>
        </p:spPr>
        <p:txBody>
          <a:bodyPr wrap="square">
            <a:spAutoFit/>
          </a:bodyPr>
          <a:lstStyle/>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1. Tap the blue icon on the right bottom, which is Device Sharing.</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2. Choose the device to be shared.</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r>
              <a:rPr lang="en-US" altLang="zh-CN" kern="100" dirty="0">
                <a:latin typeface="Calibri" panose="020F0502020204030204" pitchFamily="34" charset="0"/>
                <a:ea typeface="等线" panose="02010600030101010101" pitchFamily="2" charset="-122"/>
                <a:cs typeface="Calibri" panose="020F0502020204030204" pitchFamily="34" charset="0"/>
              </a:rPr>
              <a:t>3. Input the DMSS account to be shared and finish.</a:t>
            </a: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endParaRPr lang="zh-CN" altLang="zh-CN" kern="100" dirty="0">
              <a:latin typeface="Calibri" panose="020F0502020204030204" pitchFamily="34" charset="0"/>
              <a:ea typeface="等线" panose="02010600030101010101" pitchFamily="2" charset="-122"/>
              <a:cs typeface="Calibri" panose="020F0502020204030204" pitchFamily="34" charset="0"/>
            </a:endParaRPr>
          </a:p>
          <a:p>
            <a:pPr algn="just">
              <a:lnSpc>
                <a:spcPct val="172000"/>
              </a:lnSpc>
              <a:spcBef>
                <a:spcPts val="1300"/>
              </a:spcBef>
              <a:spcAft>
                <a:spcPts val="1300"/>
              </a:spcAft>
            </a:pPr>
            <a:endParaRPr lang="en-US" altLang="zh-CN" kern="100" dirty="0">
              <a:latin typeface="Calibri" panose="020F0502020204030204" charset="0"/>
              <a:ea typeface="等线" panose="02010600030101010101" pitchFamily="2" charset="-122"/>
              <a:cs typeface="Calibri" panose="020F0502020204030204" charset="0"/>
            </a:endParaRPr>
          </a:p>
        </p:txBody>
      </p:sp>
      <p:pic>
        <p:nvPicPr>
          <p:cNvPr id="8" name="图片 7">
            <a:extLst>
              <a:ext uri="{FF2B5EF4-FFF2-40B4-BE49-F238E27FC236}">
                <a16:creationId xmlns:a16="http://schemas.microsoft.com/office/drawing/2014/main" id="{DB010393-EA43-41FC-A2CA-8762A219D8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88562"/>
            <a:ext cx="1881737" cy="4072438"/>
          </a:xfrm>
          <a:prstGeom prst="rect">
            <a:avLst/>
          </a:prstGeom>
          <a:noFill/>
          <a:ln>
            <a:noFill/>
          </a:ln>
        </p:spPr>
      </p:pic>
      <p:pic>
        <p:nvPicPr>
          <p:cNvPr id="9" name="图片 8">
            <a:extLst>
              <a:ext uri="{FF2B5EF4-FFF2-40B4-BE49-F238E27FC236}">
                <a16:creationId xmlns:a16="http://schemas.microsoft.com/office/drawing/2014/main" id="{4699BAD1-73C5-4693-9B49-2A15109FC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1929" y="1408543"/>
            <a:ext cx="1864012" cy="4034338"/>
          </a:xfrm>
          <a:prstGeom prst="rect">
            <a:avLst/>
          </a:prstGeom>
          <a:noFill/>
          <a:ln>
            <a:noFill/>
          </a:ln>
        </p:spPr>
      </p:pic>
      <p:pic>
        <p:nvPicPr>
          <p:cNvPr id="10" name="图片 9">
            <a:extLst>
              <a:ext uri="{FF2B5EF4-FFF2-40B4-BE49-F238E27FC236}">
                <a16:creationId xmlns:a16="http://schemas.microsoft.com/office/drawing/2014/main" id="{843B1BC0-9618-461D-91FB-CFCA025ABB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6841" y="1388561"/>
            <a:ext cx="1928704" cy="4174039"/>
          </a:xfrm>
          <a:prstGeom prst="rect">
            <a:avLst/>
          </a:prstGeom>
          <a:noFill/>
          <a:ln>
            <a:noFill/>
          </a:ln>
        </p:spPr>
      </p:pic>
      <p:pic>
        <p:nvPicPr>
          <p:cNvPr id="11" name="图片 10">
            <a:extLst>
              <a:ext uri="{FF2B5EF4-FFF2-40B4-BE49-F238E27FC236}">
                <a16:creationId xmlns:a16="http://schemas.microsoft.com/office/drawing/2014/main" id="{AD78B558-305B-44F9-9B22-2E19F9346E4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445" y="1388561"/>
            <a:ext cx="1873624" cy="4054320"/>
          </a:xfrm>
          <a:prstGeom prst="rect">
            <a:avLst/>
          </a:prstGeom>
          <a:noFill/>
          <a:ln>
            <a:noFill/>
          </a:ln>
        </p:spPr>
      </p:pic>
    </p:spTree>
    <p:extLst>
      <p:ext uri="{BB962C8B-B14F-4D97-AF65-F5344CB8AC3E}">
        <p14:creationId xmlns:p14="http://schemas.microsoft.com/office/powerpoint/2010/main" val="2832975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7286191" y="4259682"/>
            <a:ext cx="2061090" cy="437043"/>
          </a:xfrm>
          <a:prstGeom prst="rect">
            <a:avLst/>
          </a:prstGeom>
          <a:noFill/>
        </p:spPr>
        <p:txBody>
          <a:bodyPr wrap="square">
            <a:spAutoFit/>
          </a:bodyPr>
          <a:lstStyle>
            <a:defPPr>
              <a:defRPr lang="zh-CN"/>
            </a:defPPr>
            <a:lvl1pPr marR="0" lvl="0" indent="0" algn="ctr" defTabSz="609600" fontAlgn="auto">
              <a:lnSpc>
                <a:spcPct val="120000"/>
              </a:lnSpc>
              <a:spcBef>
                <a:spcPts val="0"/>
              </a:spcBef>
              <a:spcAft>
                <a:spcPts val="0"/>
              </a:spcAft>
              <a:buClrTx/>
              <a:buSzTx/>
              <a:buFontTx/>
              <a:buNone/>
              <a:defRPr kumimoji="1" sz="2000"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dirty="0" smtClean="0">
                <a:solidFill>
                  <a:srgbClr val="C00000"/>
                </a:solidFill>
                <a:sym typeface="Calibri" panose="020F0502020204030204" charset="0"/>
              </a:rPr>
              <a:t>FAQ</a:t>
            </a:r>
            <a:endParaRPr lang="en-US" altLang="zh-CN" dirty="0">
              <a:solidFill>
                <a:srgbClr val="C00000"/>
              </a:solidFill>
              <a:sym typeface="Calibri" panose="020F0502020204030204" charset="0"/>
            </a:endParaRPr>
          </a:p>
        </p:txBody>
      </p:sp>
      <p:grpSp>
        <p:nvGrpSpPr>
          <p:cNvPr id="2" name="组合 1"/>
          <p:cNvGrpSpPr/>
          <p:nvPr/>
        </p:nvGrpSpPr>
        <p:grpSpPr>
          <a:xfrm>
            <a:off x="7906269" y="2909414"/>
            <a:ext cx="834175" cy="1072537"/>
            <a:chOff x="1469260" y="2749227"/>
            <a:chExt cx="1481667" cy="1905046"/>
          </a:xfrm>
        </p:grpSpPr>
        <p:sp>
          <p:nvSpPr>
            <p:cNvPr id="31" name="文本框 16"/>
            <p:cNvSpPr txBox="1"/>
            <p:nvPr/>
          </p:nvSpPr>
          <p:spPr>
            <a:xfrm>
              <a:off x="1943276" y="2811188"/>
              <a:ext cx="510116" cy="1209288"/>
            </a:xfrm>
            <a:prstGeom prst="rect">
              <a:avLst/>
            </a:prstGeom>
            <a:noFill/>
          </p:spPr>
          <p:txBody>
            <a:bodyPr anchor="ctr">
              <a:spAutoFit/>
            </a:bodyPr>
            <a:lstStyle>
              <a:defPPr>
                <a:defRPr lang="zh-CN"/>
              </a:defPPr>
              <a:lvl1pPr marR="0" lvl="0" indent="0" algn="ctr" defTabSz="609600" fontAlgn="auto">
                <a:lnSpc>
                  <a:spcPct val="130000"/>
                </a:lnSpc>
                <a:spcBef>
                  <a:spcPts val="0"/>
                </a:spcBef>
                <a:spcAft>
                  <a:spcPts val="0"/>
                </a:spcAft>
                <a:buClrTx/>
                <a:buSzTx/>
                <a:buFontTx/>
                <a:buNone/>
                <a:defRPr kumimoji="0" sz="3735"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sz="3200" dirty="0">
                  <a:solidFill>
                    <a:srgbClr val="C00000"/>
                  </a:solidFill>
                  <a:sym typeface="Calibri" panose="020F0502020204030204" charset="0"/>
                </a:rPr>
                <a:t>3</a:t>
              </a:r>
              <a:endParaRPr lang="zh-CN" altLang="en-US" sz="3200" dirty="0">
                <a:solidFill>
                  <a:srgbClr val="C00000"/>
                </a:solidFill>
                <a:sym typeface="Calibri" panose="020F0502020204030204" charset="0"/>
              </a:endParaRPr>
            </a:p>
          </p:txBody>
        </p:sp>
        <p:sp>
          <p:nvSpPr>
            <p:cNvPr id="32" name="圆角矩形 1"/>
            <p:cNvSpPr/>
            <p:nvPr/>
          </p:nvSpPr>
          <p:spPr>
            <a:xfrm>
              <a:off x="1693852" y="2749227"/>
              <a:ext cx="1031171" cy="1341107"/>
            </a:xfrm>
            <a:custGeom>
              <a:avLst/>
              <a:gdLst/>
              <a:ahLst/>
              <a:cxnLst/>
              <a:rect l="l" t="t" r="r" b="b"/>
              <a:pathLst>
                <a:path w="773378" h="1005830">
                  <a:moveTo>
                    <a:pt x="386690" y="946393"/>
                  </a:moveTo>
                  <a:cubicBezTo>
                    <a:pt x="374065" y="946393"/>
                    <a:pt x="363830" y="956628"/>
                    <a:pt x="363830" y="969253"/>
                  </a:cubicBezTo>
                  <a:cubicBezTo>
                    <a:pt x="363830" y="981878"/>
                    <a:pt x="374065" y="992113"/>
                    <a:pt x="386690" y="992113"/>
                  </a:cubicBezTo>
                  <a:cubicBezTo>
                    <a:pt x="399315" y="992113"/>
                    <a:pt x="409550" y="981878"/>
                    <a:pt x="409550" y="969253"/>
                  </a:cubicBezTo>
                  <a:cubicBezTo>
                    <a:pt x="409550" y="956628"/>
                    <a:pt x="399315" y="946393"/>
                    <a:pt x="386690" y="946393"/>
                  </a:cubicBezTo>
                  <a:close/>
                  <a:moveTo>
                    <a:pt x="98139" y="72735"/>
                  </a:moveTo>
                  <a:cubicBezTo>
                    <a:pt x="78668" y="72735"/>
                    <a:pt x="62883" y="88520"/>
                    <a:pt x="62883" y="107991"/>
                  </a:cubicBezTo>
                  <a:lnTo>
                    <a:pt x="62883" y="897839"/>
                  </a:lnTo>
                  <a:cubicBezTo>
                    <a:pt x="62883" y="917310"/>
                    <a:pt x="78668" y="933095"/>
                    <a:pt x="98139" y="933095"/>
                  </a:cubicBezTo>
                  <a:lnTo>
                    <a:pt x="675239" y="933095"/>
                  </a:lnTo>
                  <a:cubicBezTo>
                    <a:pt x="694710" y="933095"/>
                    <a:pt x="710495" y="917310"/>
                    <a:pt x="710495" y="897839"/>
                  </a:cubicBezTo>
                  <a:lnTo>
                    <a:pt x="710495" y="107991"/>
                  </a:lnTo>
                  <a:cubicBezTo>
                    <a:pt x="710495" y="88520"/>
                    <a:pt x="694710" y="72735"/>
                    <a:pt x="675239" y="72735"/>
                  </a:cubicBezTo>
                  <a:close/>
                  <a:moveTo>
                    <a:pt x="42102" y="0"/>
                  </a:moveTo>
                  <a:lnTo>
                    <a:pt x="731276" y="0"/>
                  </a:lnTo>
                  <a:cubicBezTo>
                    <a:pt x="754528" y="0"/>
                    <a:pt x="773378" y="18850"/>
                    <a:pt x="773378" y="42102"/>
                  </a:cubicBezTo>
                  <a:lnTo>
                    <a:pt x="773378" y="963728"/>
                  </a:lnTo>
                  <a:cubicBezTo>
                    <a:pt x="773378" y="986980"/>
                    <a:pt x="754528" y="1005830"/>
                    <a:pt x="731276" y="1005830"/>
                  </a:cubicBezTo>
                  <a:lnTo>
                    <a:pt x="42102" y="1005830"/>
                  </a:lnTo>
                  <a:cubicBezTo>
                    <a:pt x="18850" y="1005830"/>
                    <a:pt x="0" y="986980"/>
                    <a:pt x="0" y="963728"/>
                  </a:cubicBezTo>
                  <a:lnTo>
                    <a:pt x="0" y="42102"/>
                  </a:lnTo>
                  <a:cubicBezTo>
                    <a:pt x="0" y="18850"/>
                    <a:pt x="18850" y="0"/>
                    <a:pt x="42102" y="0"/>
                  </a:cubicBezTo>
                  <a:close/>
                </a:path>
              </a:pathLst>
            </a:custGeom>
            <a:solidFill>
              <a:srgbClr val="C00000"/>
            </a:solidFill>
            <a:ln>
              <a:noFill/>
            </a:ln>
            <a:effectLst>
              <a:reflection blurRad="6350" stA="39000" endPos="2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endParaRPr lang="zh-CN" altLang="en-US" sz="2400">
                <a:solidFill>
                  <a:prstClr val="white"/>
                </a:solidFill>
                <a:latin typeface="Calibri" panose="020F0502020204030204" charset="0"/>
                <a:ea typeface="Microsoft YaHei" panose="020B0503020204020204" pitchFamily="34" charset="-122"/>
                <a:cs typeface="Calibri" panose="020F0502020204030204" charset="0"/>
                <a:sym typeface="Calibri" panose="020F0502020204030204" charset="0"/>
              </a:endParaRPr>
            </a:p>
          </p:txBody>
        </p:sp>
        <p:cxnSp>
          <p:nvCxnSpPr>
            <p:cNvPr id="30" name="直接连接符 29"/>
            <p:cNvCxnSpPr/>
            <p:nvPr/>
          </p:nvCxnSpPr>
          <p:spPr>
            <a:xfrm>
              <a:off x="1469260" y="4654273"/>
              <a:ext cx="1481667"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39" name="文本框 38"/>
          <p:cNvSpPr txBox="1"/>
          <p:nvPr/>
        </p:nvSpPr>
        <p:spPr>
          <a:xfrm>
            <a:off x="1422705" y="4246614"/>
            <a:ext cx="3457330" cy="830997"/>
          </a:xfrm>
          <a:prstGeom prst="rect">
            <a:avLst/>
          </a:prstGeom>
          <a:noFill/>
        </p:spPr>
        <p:txBody>
          <a:bodyPr wrap="square">
            <a:spAutoFit/>
          </a:bodyPr>
          <a:lstStyle>
            <a:defPPr>
              <a:defRPr lang="zh-CN"/>
            </a:defPPr>
            <a:lvl1pPr marR="0" lvl="0" indent="0" algn="ctr" defTabSz="609600" fontAlgn="auto">
              <a:lnSpc>
                <a:spcPct val="120000"/>
              </a:lnSpc>
              <a:spcBef>
                <a:spcPts val="0"/>
              </a:spcBef>
              <a:spcAft>
                <a:spcPts val="0"/>
              </a:spcAft>
              <a:buClrTx/>
              <a:buSzTx/>
              <a:buFontTx/>
              <a:buNone/>
              <a:defRPr kumimoji="1" sz="2000"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b="0" dirty="0" smtClean="0">
                <a:solidFill>
                  <a:schemeClr val="bg1">
                    <a:lumMod val="50000"/>
                  </a:schemeClr>
                </a:solidFill>
                <a:sym typeface="Calibri" panose="020F0502020204030204" charset="0"/>
              </a:rPr>
              <a:t>Products &amp; Solution Overview</a:t>
            </a:r>
            <a:endParaRPr lang="en-US" altLang="zh-CN" b="0" dirty="0">
              <a:solidFill>
                <a:schemeClr val="bg1">
                  <a:lumMod val="50000"/>
                </a:schemeClr>
              </a:solidFill>
              <a:sym typeface="Calibri" panose="020F0502020204030204" charset="0"/>
            </a:endParaRPr>
          </a:p>
          <a:p>
            <a:endParaRPr lang="zh-CN" altLang="en-US" b="0" dirty="0">
              <a:solidFill>
                <a:schemeClr val="bg1">
                  <a:lumMod val="50000"/>
                </a:schemeClr>
              </a:solidFill>
              <a:sym typeface="Calibri" panose="020F0502020204030204" charset="0"/>
            </a:endParaRPr>
          </a:p>
        </p:txBody>
      </p:sp>
      <p:grpSp>
        <p:nvGrpSpPr>
          <p:cNvPr id="6" name="组合 5"/>
          <p:cNvGrpSpPr/>
          <p:nvPr/>
        </p:nvGrpSpPr>
        <p:grpSpPr>
          <a:xfrm>
            <a:off x="2597306" y="2896346"/>
            <a:ext cx="834175" cy="1072537"/>
            <a:chOff x="3230497" y="2747338"/>
            <a:chExt cx="834175" cy="1072537"/>
          </a:xfrm>
        </p:grpSpPr>
        <p:sp>
          <p:nvSpPr>
            <p:cNvPr id="57" name="文本框 16"/>
            <p:cNvSpPr txBox="1"/>
            <p:nvPr/>
          </p:nvSpPr>
          <p:spPr>
            <a:xfrm>
              <a:off x="3497367" y="2765289"/>
              <a:ext cx="287194" cy="680827"/>
            </a:xfrm>
            <a:prstGeom prst="rect">
              <a:avLst/>
            </a:prstGeom>
            <a:noFill/>
          </p:spPr>
          <p:txBody>
            <a:bodyPr anchor="ctr">
              <a:spAutoFit/>
            </a:bodyPr>
            <a:lstStyle>
              <a:defPPr>
                <a:defRPr lang="zh-CN"/>
              </a:defPPr>
              <a:lvl1pPr marR="0" lvl="0" indent="0" algn="ctr" defTabSz="609600" fontAlgn="auto">
                <a:lnSpc>
                  <a:spcPct val="130000"/>
                </a:lnSpc>
                <a:spcBef>
                  <a:spcPts val="0"/>
                </a:spcBef>
                <a:spcAft>
                  <a:spcPts val="0"/>
                </a:spcAft>
                <a:buClrTx/>
                <a:buSzTx/>
                <a:buFontTx/>
                <a:buNone/>
                <a:defRPr kumimoji="0" sz="3735"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sz="3200" dirty="0">
                  <a:solidFill>
                    <a:schemeClr val="bg1">
                      <a:lumMod val="50000"/>
                    </a:schemeClr>
                  </a:solidFill>
                  <a:sym typeface="Calibri" panose="020F0502020204030204" charset="0"/>
                </a:rPr>
                <a:t>1</a:t>
              </a:r>
              <a:endParaRPr lang="zh-CN" altLang="en-US" sz="3200" dirty="0">
                <a:solidFill>
                  <a:schemeClr val="bg1">
                    <a:lumMod val="50000"/>
                  </a:schemeClr>
                </a:solidFill>
                <a:sym typeface="Calibri" panose="020F0502020204030204" charset="0"/>
              </a:endParaRPr>
            </a:p>
          </p:txBody>
        </p:sp>
        <p:sp>
          <p:nvSpPr>
            <p:cNvPr id="58" name="圆角矩形 1"/>
            <p:cNvSpPr/>
            <p:nvPr/>
          </p:nvSpPr>
          <p:spPr>
            <a:xfrm>
              <a:off x="3356942" y="2747338"/>
              <a:ext cx="580547" cy="755041"/>
            </a:xfrm>
            <a:custGeom>
              <a:avLst/>
              <a:gdLst/>
              <a:ahLst/>
              <a:cxnLst/>
              <a:rect l="l" t="t" r="r" b="b"/>
              <a:pathLst>
                <a:path w="773378" h="1005830">
                  <a:moveTo>
                    <a:pt x="386690" y="946393"/>
                  </a:moveTo>
                  <a:cubicBezTo>
                    <a:pt x="374065" y="946393"/>
                    <a:pt x="363830" y="956628"/>
                    <a:pt x="363830" y="969253"/>
                  </a:cubicBezTo>
                  <a:cubicBezTo>
                    <a:pt x="363830" y="981878"/>
                    <a:pt x="374065" y="992113"/>
                    <a:pt x="386690" y="992113"/>
                  </a:cubicBezTo>
                  <a:cubicBezTo>
                    <a:pt x="399315" y="992113"/>
                    <a:pt x="409550" y="981878"/>
                    <a:pt x="409550" y="969253"/>
                  </a:cubicBezTo>
                  <a:cubicBezTo>
                    <a:pt x="409550" y="956628"/>
                    <a:pt x="399315" y="946393"/>
                    <a:pt x="386690" y="946393"/>
                  </a:cubicBezTo>
                  <a:close/>
                  <a:moveTo>
                    <a:pt x="98139" y="72735"/>
                  </a:moveTo>
                  <a:cubicBezTo>
                    <a:pt x="78668" y="72735"/>
                    <a:pt x="62883" y="88520"/>
                    <a:pt x="62883" y="107991"/>
                  </a:cubicBezTo>
                  <a:lnTo>
                    <a:pt x="62883" y="897839"/>
                  </a:lnTo>
                  <a:cubicBezTo>
                    <a:pt x="62883" y="917310"/>
                    <a:pt x="78668" y="933095"/>
                    <a:pt x="98139" y="933095"/>
                  </a:cubicBezTo>
                  <a:lnTo>
                    <a:pt x="675239" y="933095"/>
                  </a:lnTo>
                  <a:cubicBezTo>
                    <a:pt x="694710" y="933095"/>
                    <a:pt x="710495" y="917310"/>
                    <a:pt x="710495" y="897839"/>
                  </a:cubicBezTo>
                  <a:lnTo>
                    <a:pt x="710495" y="107991"/>
                  </a:lnTo>
                  <a:cubicBezTo>
                    <a:pt x="710495" y="88520"/>
                    <a:pt x="694710" y="72735"/>
                    <a:pt x="675239" y="72735"/>
                  </a:cubicBezTo>
                  <a:close/>
                  <a:moveTo>
                    <a:pt x="42102" y="0"/>
                  </a:moveTo>
                  <a:lnTo>
                    <a:pt x="731276" y="0"/>
                  </a:lnTo>
                  <a:cubicBezTo>
                    <a:pt x="754528" y="0"/>
                    <a:pt x="773378" y="18850"/>
                    <a:pt x="773378" y="42102"/>
                  </a:cubicBezTo>
                  <a:lnTo>
                    <a:pt x="773378" y="963728"/>
                  </a:lnTo>
                  <a:cubicBezTo>
                    <a:pt x="773378" y="986980"/>
                    <a:pt x="754528" y="1005830"/>
                    <a:pt x="731276" y="1005830"/>
                  </a:cubicBezTo>
                  <a:lnTo>
                    <a:pt x="42102" y="1005830"/>
                  </a:lnTo>
                  <a:cubicBezTo>
                    <a:pt x="18850" y="1005830"/>
                    <a:pt x="0" y="986980"/>
                    <a:pt x="0" y="963728"/>
                  </a:cubicBezTo>
                  <a:lnTo>
                    <a:pt x="0" y="42102"/>
                  </a:lnTo>
                  <a:cubicBezTo>
                    <a:pt x="0" y="18850"/>
                    <a:pt x="18850" y="0"/>
                    <a:pt x="42102" y="0"/>
                  </a:cubicBezTo>
                  <a:close/>
                </a:path>
              </a:pathLst>
            </a:custGeom>
            <a:solidFill>
              <a:schemeClr val="bg1">
                <a:lumMod val="50000"/>
              </a:schemeClr>
            </a:solidFill>
            <a:ln>
              <a:noFill/>
            </a:ln>
            <a:effectLst>
              <a:reflection blurRad="6350" stA="39000" endPos="2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endParaRPr lang="zh-CN" altLang="en-US" sz="2400">
                <a:solidFill>
                  <a:prstClr val="white"/>
                </a:solidFill>
                <a:latin typeface="Calibri" panose="020F0502020204030204" charset="0"/>
                <a:ea typeface="Microsoft YaHei" panose="020B0503020204020204" pitchFamily="34" charset="-122"/>
                <a:cs typeface="Calibri" panose="020F0502020204030204" charset="0"/>
                <a:sym typeface="Calibri" panose="020F0502020204030204" charset="0"/>
              </a:endParaRPr>
            </a:p>
          </p:txBody>
        </p:sp>
        <p:cxnSp>
          <p:nvCxnSpPr>
            <p:cNvPr id="59" name="直接连接符 58"/>
            <p:cNvCxnSpPr/>
            <p:nvPr/>
          </p:nvCxnSpPr>
          <p:spPr>
            <a:xfrm>
              <a:off x="3230497" y="3819875"/>
              <a:ext cx="83417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5020460" y="4246614"/>
            <a:ext cx="1658148" cy="830997"/>
          </a:xfrm>
          <a:prstGeom prst="rect">
            <a:avLst/>
          </a:prstGeom>
          <a:noFill/>
        </p:spPr>
        <p:txBody>
          <a:bodyPr wrap="square">
            <a:spAutoFit/>
          </a:bodyPr>
          <a:lstStyle>
            <a:defPPr>
              <a:defRPr lang="zh-CN"/>
            </a:defPPr>
            <a:lvl1pPr marR="0" lvl="0" indent="0" algn="ctr" defTabSz="609600" fontAlgn="auto">
              <a:lnSpc>
                <a:spcPct val="120000"/>
              </a:lnSpc>
              <a:spcBef>
                <a:spcPts val="0"/>
              </a:spcBef>
              <a:spcAft>
                <a:spcPts val="0"/>
              </a:spcAft>
              <a:buClrTx/>
              <a:buSzTx/>
              <a:buFontTx/>
              <a:buNone/>
              <a:defRPr kumimoji="1" sz="2000"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b="0" dirty="0" smtClean="0">
                <a:solidFill>
                  <a:schemeClr val="bg1">
                    <a:lumMod val="50000"/>
                  </a:schemeClr>
                </a:solidFill>
                <a:sym typeface="Calibri" panose="020F0502020204030204" charset="0"/>
              </a:rPr>
              <a:t>Debugging</a:t>
            </a:r>
            <a:endParaRPr lang="en-US" altLang="zh-CN" b="0" dirty="0">
              <a:solidFill>
                <a:schemeClr val="bg1">
                  <a:lumMod val="50000"/>
                </a:schemeClr>
              </a:solidFill>
              <a:sym typeface="Calibri" panose="020F0502020204030204" charset="0"/>
            </a:endParaRPr>
          </a:p>
          <a:p>
            <a:endParaRPr lang="zh-CN" altLang="en-US" b="0" dirty="0">
              <a:solidFill>
                <a:schemeClr val="bg1">
                  <a:lumMod val="50000"/>
                </a:schemeClr>
              </a:solidFill>
              <a:sym typeface="Calibri" panose="020F0502020204030204" charset="0"/>
            </a:endParaRPr>
          </a:p>
        </p:txBody>
      </p:sp>
      <p:grpSp>
        <p:nvGrpSpPr>
          <p:cNvPr id="13" name="组合 12"/>
          <p:cNvGrpSpPr/>
          <p:nvPr/>
        </p:nvGrpSpPr>
        <p:grpSpPr>
          <a:xfrm>
            <a:off x="5397109" y="2891463"/>
            <a:ext cx="834175" cy="1072537"/>
            <a:chOff x="3230497" y="2747338"/>
            <a:chExt cx="834175" cy="1072537"/>
          </a:xfrm>
        </p:grpSpPr>
        <p:sp>
          <p:nvSpPr>
            <p:cNvPr id="14" name="文本框 16"/>
            <p:cNvSpPr txBox="1"/>
            <p:nvPr/>
          </p:nvSpPr>
          <p:spPr>
            <a:xfrm>
              <a:off x="3497367" y="2765289"/>
              <a:ext cx="287194" cy="680827"/>
            </a:xfrm>
            <a:prstGeom prst="rect">
              <a:avLst/>
            </a:prstGeom>
            <a:noFill/>
          </p:spPr>
          <p:txBody>
            <a:bodyPr anchor="ctr">
              <a:spAutoFit/>
            </a:bodyPr>
            <a:lstStyle>
              <a:defPPr>
                <a:defRPr lang="zh-CN"/>
              </a:defPPr>
              <a:lvl1pPr marR="0" lvl="0" indent="0" algn="ctr" defTabSz="609600" fontAlgn="auto">
                <a:lnSpc>
                  <a:spcPct val="130000"/>
                </a:lnSpc>
                <a:spcBef>
                  <a:spcPts val="0"/>
                </a:spcBef>
                <a:spcAft>
                  <a:spcPts val="0"/>
                </a:spcAft>
                <a:buClrTx/>
                <a:buSzTx/>
                <a:buFontTx/>
                <a:buNone/>
                <a:defRPr kumimoji="0" sz="3735" b="1" i="0" u="none" strike="noStrike" kern="1600" cap="none" spc="0" normalizeH="0" baseline="0">
                  <a:ln>
                    <a:noFill/>
                  </a:ln>
                  <a:solidFill>
                    <a:srgbClr val="FF0000"/>
                  </a:solidFill>
                  <a:effectLst/>
                  <a:uLnTx/>
                  <a:uFillTx/>
                  <a:latin typeface="Calibri" panose="020F0502020204030204" charset="0"/>
                  <a:ea typeface="Microsoft YaHei" panose="020B0503020204020204" pitchFamily="34" charset="-122"/>
                  <a:cs typeface="Calibri" panose="020F0502020204030204" charset="0"/>
                </a:defRPr>
              </a:lvl1pPr>
            </a:lstStyle>
            <a:p>
              <a:r>
                <a:rPr lang="en-US" altLang="zh-CN" sz="3200" dirty="0">
                  <a:solidFill>
                    <a:schemeClr val="bg1">
                      <a:lumMod val="50000"/>
                    </a:schemeClr>
                  </a:solidFill>
                  <a:sym typeface="Calibri" panose="020F0502020204030204" charset="0"/>
                </a:rPr>
                <a:t>2</a:t>
              </a:r>
              <a:endParaRPr lang="zh-CN" altLang="en-US" sz="3200" dirty="0">
                <a:solidFill>
                  <a:schemeClr val="bg1">
                    <a:lumMod val="50000"/>
                  </a:schemeClr>
                </a:solidFill>
                <a:sym typeface="Calibri" panose="020F0502020204030204" charset="0"/>
              </a:endParaRPr>
            </a:p>
          </p:txBody>
        </p:sp>
        <p:sp>
          <p:nvSpPr>
            <p:cNvPr id="15" name="圆角矩形 1"/>
            <p:cNvSpPr/>
            <p:nvPr/>
          </p:nvSpPr>
          <p:spPr>
            <a:xfrm>
              <a:off x="3356942" y="2747338"/>
              <a:ext cx="580547" cy="755041"/>
            </a:xfrm>
            <a:custGeom>
              <a:avLst/>
              <a:gdLst/>
              <a:ahLst/>
              <a:cxnLst/>
              <a:rect l="l" t="t" r="r" b="b"/>
              <a:pathLst>
                <a:path w="773378" h="1005830">
                  <a:moveTo>
                    <a:pt x="386690" y="946393"/>
                  </a:moveTo>
                  <a:cubicBezTo>
                    <a:pt x="374065" y="946393"/>
                    <a:pt x="363830" y="956628"/>
                    <a:pt x="363830" y="969253"/>
                  </a:cubicBezTo>
                  <a:cubicBezTo>
                    <a:pt x="363830" y="981878"/>
                    <a:pt x="374065" y="992113"/>
                    <a:pt x="386690" y="992113"/>
                  </a:cubicBezTo>
                  <a:cubicBezTo>
                    <a:pt x="399315" y="992113"/>
                    <a:pt x="409550" y="981878"/>
                    <a:pt x="409550" y="969253"/>
                  </a:cubicBezTo>
                  <a:cubicBezTo>
                    <a:pt x="409550" y="956628"/>
                    <a:pt x="399315" y="946393"/>
                    <a:pt x="386690" y="946393"/>
                  </a:cubicBezTo>
                  <a:close/>
                  <a:moveTo>
                    <a:pt x="98139" y="72735"/>
                  </a:moveTo>
                  <a:cubicBezTo>
                    <a:pt x="78668" y="72735"/>
                    <a:pt x="62883" y="88520"/>
                    <a:pt x="62883" y="107991"/>
                  </a:cubicBezTo>
                  <a:lnTo>
                    <a:pt x="62883" y="897839"/>
                  </a:lnTo>
                  <a:cubicBezTo>
                    <a:pt x="62883" y="917310"/>
                    <a:pt x="78668" y="933095"/>
                    <a:pt x="98139" y="933095"/>
                  </a:cubicBezTo>
                  <a:lnTo>
                    <a:pt x="675239" y="933095"/>
                  </a:lnTo>
                  <a:cubicBezTo>
                    <a:pt x="694710" y="933095"/>
                    <a:pt x="710495" y="917310"/>
                    <a:pt x="710495" y="897839"/>
                  </a:cubicBezTo>
                  <a:lnTo>
                    <a:pt x="710495" y="107991"/>
                  </a:lnTo>
                  <a:cubicBezTo>
                    <a:pt x="710495" y="88520"/>
                    <a:pt x="694710" y="72735"/>
                    <a:pt x="675239" y="72735"/>
                  </a:cubicBezTo>
                  <a:close/>
                  <a:moveTo>
                    <a:pt x="42102" y="0"/>
                  </a:moveTo>
                  <a:lnTo>
                    <a:pt x="731276" y="0"/>
                  </a:lnTo>
                  <a:cubicBezTo>
                    <a:pt x="754528" y="0"/>
                    <a:pt x="773378" y="18850"/>
                    <a:pt x="773378" y="42102"/>
                  </a:cubicBezTo>
                  <a:lnTo>
                    <a:pt x="773378" y="963728"/>
                  </a:lnTo>
                  <a:cubicBezTo>
                    <a:pt x="773378" y="986980"/>
                    <a:pt x="754528" y="1005830"/>
                    <a:pt x="731276" y="1005830"/>
                  </a:cubicBezTo>
                  <a:lnTo>
                    <a:pt x="42102" y="1005830"/>
                  </a:lnTo>
                  <a:cubicBezTo>
                    <a:pt x="18850" y="1005830"/>
                    <a:pt x="0" y="986980"/>
                    <a:pt x="0" y="963728"/>
                  </a:cubicBezTo>
                  <a:lnTo>
                    <a:pt x="0" y="42102"/>
                  </a:lnTo>
                  <a:cubicBezTo>
                    <a:pt x="0" y="18850"/>
                    <a:pt x="18850" y="0"/>
                    <a:pt x="42102" y="0"/>
                  </a:cubicBezTo>
                  <a:close/>
                </a:path>
              </a:pathLst>
            </a:custGeom>
            <a:solidFill>
              <a:schemeClr val="bg1">
                <a:lumMod val="50000"/>
              </a:schemeClr>
            </a:solidFill>
            <a:ln>
              <a:noFill/>
            </a:ln>
            <a:effectLst>
              <a:reflection blurRad="6350" stA="39000" endPos="2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endParaRPr lang="zh-CN" altLang="en-US" sz="2400">
                <a:solidFill>
                  <a:prstClr val="white"/>
                </a:solidFill>
                <a:latin typeface="Calibri" panose="020F0502020204030204" charset="0"/>
                <a:ea typeface="Microsoft YaHei" panose="020B0503020204020204" pitchFamily="34" charset="-122"/>
                <a:cs typeface="Calibri" panose="020F0502020204030204" charset="0"/>
                <a:sym typeface="Calibri" panose="020F0502020204030204" charset="0"/>
              </a:endParaRPr>
            </a:p>
          </p:txBody>
        </p:sp>
        <p:cxnSp>
          <p:nvCxnSpPr>
            <p:cNvPr id="16" name="直接连接符 15"/>
            <p:cNvCxnSpPr/>
            <p:nvPr/>
          </p:nvCxnSpPr>
          <p:spPr>
            <a:xfrm>
              <a:off x="3230497" y="3819875"/>
              <a:ext cx="83417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50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421117" y="301447"/>
            <a:ext cx="10284883" cy="868363"/>
          </a:xfrm>
        </p:spPr>
        <p:txBody>
          <a:bodyPr/>
          <a:lstStyle/>
          <a:p>
            <a:r>
              <a:rPr lang="en-US" altLang="zh-CN" dirty="0" smtClean="0">
                <a:latin typeface="Calibri" panose="020F0502020204030204" pitchFamily="34" charset="0"/>
                <a:cs typeface="Calibri" panose="020F0502020204030204" pitchFamily="34" charset="0"/>
              </a:rPr>
              <a:t>Products Overview</a:t>
            </a:r>
            <a:endParaRPr lang="zh-CN" altLang="en-US" dirty="0">
              <a:latin typeface="Calibri" panose="020F0502020204030204" pitchFamily="34" charset="0"/>
              <a:cs typeface="Calibri" panose="020F0502020204030204" pitchFamily="34" charset="0"/>
            </a:endParaRPr>
          </a:p>
        </p:txBody>
      </p:sp>
      <p:sp>
        <p:nvSpPr>
          <p:cNvPr id="7" name="圆角矩形 6"/>
          <p:cNvSpPr/>
          <p:nvPr/>
        </p:nvSpPr>
        <p:spPr bwMode="auto">
          <a:xfrm>
            <a:off x="5498828" y="1234770"/>
            <a:ext cx="2458720" cy="405553"/>
          </a:xfrm>
          <a:prstGeom prst="roundRect">
            <a:avLst/>
          </a:prstGeom>
          <a:solidFill>
            <a:srgbClr val="FF0000"/>
          </a:solidFill>
          <a:ln w="12700" cap="flat" cmpd="sng" algn="ctr">
            <a:noFill/>
            <a:prstDash val="lgDash"/>
            <a:round/>
            <a:headEnd type="none" w="med" len="med"/>
            <a:tailEnd type="none" w="med" len="med"/>
          </a:ln>
          <a:effectLst/>
        </p:spPr>
        <p:txBody>
          <a:bodyPr vert="horz" wrap="square" lIns="91440" tIns="45720" rIns="91440" bIns="45720" numCol="1" rtlCol="0" anchor="ctr" anchorCtr="0" compatLnSpc="1"/>
          <a:lstStyle/>
          <a:p>
            <a:pPr algn="ctr" defTabSz="914377" fontAlgn="t">
              <a:spcBef>
                <a:spcPct val="0"/>
              </a:spcBef>
              <a:spcAft>
                <a:spcPct val="0"/>
              </a:spcAft>
              <a:defRPr/>
            </a:pPr>
            <a:r>
              <a:rPr lang="en-US" altLang="zh-CN" sz="2000" b="1" dirty="0">
                <a:solidFill>
                  <a:prstClr val="white"/>
                </a:solidFill>
                <a:latin typeface="Calibri" panose="020F0502020204030204" pitchFamily="34" charset="0"/>
                <a:ea typeface="Microsoft YaHei" panose="020B0503020204020204" pitchFamily="34" charset="-122"/>
                <a:cs typeface="Calibri" panose="020F0502020204030204" pitchFamily="34" charset="0"/>
              </a:rPr>
              <a:t>Wireless Alarm</a:t>
            </a: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35766" t="16162" r="35613" b="16881"/>
          <a:stretch>
            <a:fillRect/>
          </a:stretch>
        </p:blipFill>
        <p:spPr>
          <a:xfrm>
            <a:off x="3550838" y="5358773"/>
            <a:ext cx="603885" cy="941839"/>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27622" t="16805" r="28002" b="16237"/>
          <a:stretch>
            <a:fillRect/>
          </a:stretch>
        </p:blipFill>
        <p:spPr>
          <a:xfrm>
            <a:off x="4311769" y="5587123"/>
            <a:ext cx="718427" cy="722677"/>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36544" t="19313" r="36410" b="18850"/>
          <a:stretch>
            <a:fillRect/>
          </a:stretch>
        </p:blipFill>
        <p:spPr>
          <a:xfrm>
            <a:off x="2741342" y="5301593"/>
            <a:ext cx="672684" cy="1025351"/>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34200" t="17629" r="35603" b="18959"/>
          <a:stretch>
            <a:fillRect/>
          </a:stretch>
        </p:blipFill>
        <p:spPr>
          <a:xfrm>
            <a:off x="5333259" y="5613874"/>
            <a:ext cx="408724" cy="572213"/>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l="24888" t="14475" r="25485" b="15022"/>
          <a:stretch>
            <a:fillRect/>
          </a:stretch>
        </p:blipFill>
        <p:spPr>
          <a:xfrm>
            <a:off x="2789486" y="1479511"/>
            <a:ext cx="1330391" cy="1260000"/>
          </a:xfrm>
          <a:prstGeom prst="rect">
            <a:avLst/>
          </a:prstGeom>
        </p:spPr>
      </p:pic>
      <p:sp>
        <p:nvSpPr>
          <p:cNvPr id="13" name="文本框 12"/>
          <p:cNvSpPr txBox="1"/>
          <p:nvPr/>
        </p:nvSpPr>
        <p:spPr bwMode="auto">
          <a:xfrm>
            <a:off x="2789767" y="2653453"/>
            <a:ext cx="1900767" cy="285616"/>
          </a:xfrm>
          <a:prstGeom prst="rect">
            <a:avLst/>
          </a:prstGeom>
          <a:noFill/>
          <a:ln w="9525">
            <a:noFill/>
            <a:miter lim="800000"/>
          </a:ln>
        </p:spPr>
        <p:txBody>
          <a:bodyPr wrap="square" lIns="99980" tIns="49987" rIns="99980" bIns="49987" rtlCol="0">
            <a:spAutoFit/>
          </a:bodyPr>
          <a:lstStyle/>
          <a:p>
            <a:pPr algn="ctr" defTabSz="1001582" eaLnBrk="0" hangingPunct="0">
              <a:defRPr/>
            </a:pPr>
            <a:r>
              <a:rPr lang="en-US" altLang="zh-CN" sz="1200" b="1" dirty="0">
                <a:solidFill>
                  <a:srgbClr val="000000"/>
                </a:solidFill>
                <a:latin typeface="Calibri" panose="020F0502020204030204" pitchFamily="34" charset="0"/>
                <a:ea typeface="Microsoft YaHei" panose="020B0503020204020204" pitchFamily="34" charset="-122"/>
                <a:cs typeface="Calibri" panose="020F0502020204030204" pitchFamily="34" charset="0"/>
              </a:rPr>
              <a:t>ARC3000H series</a:t>
            </a:r>
            <a:endParaRPr lang="zh-CN" altLang="en-US" sz="1200" b="1" dirty="0">
              <a:solidFill>
                <a:srgbClr val="000000"/>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9222" y="3800074"/>
            <a:ext cx="879553" cy="879553"/>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96986" y="3873106"/>
            <a:ext cx="766841" cy="766841"/>
          </a:xfrm>
          <a:prstGeom prst="rect">
            <a:avLst/>
          </a:prstGeom>
        </p:spPr>
      </p:pic>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59323" y="3790991"/>
            <a:ext cx="867211" cy="867211"/>
          </a:xfrm>
          <a:prstGeom prst="rect">
            <a:avLst/>
          </a:prstGeom>
        </p:spPr>
      </p:pic>
      <p:pic>
        <p:nvPicPr>
          <p:cNvPr id="17" name="图片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17445" y="3607387"/>
            <a:ext cx="1856572" cy="1255415"/>
          </a:xfrm>
          <a:prstGeom prst="rect">
            <a:avLst/>
          </a:prstGeom>
        </p:spPr>
      </p:pic>
      <p:pic>
        <p:nvPicPr>
          <p:cNvPr id="18" name="图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05211" y="3553451"/>
            <a:ext cx="1451383" cy="949587"/>
          </a:xfrm>
          <a:prstGeom prst="rect">
            <a:avLst/>
          </a:prstGeom>
        </p:spPr>
      </p:pic>
      <p:pic>
        <p:nvPicPr>
          <p:cNvPr id="19" name="图片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81338" y="3382789"/>
            <a:ext cx="1245911" cy="1265844"/>
          </a:xfrm>
          <a:prstGeom prst="rect">
            <a:avLst/>
          </a:prstGeom>
        </p:spPr>
      </p:pic>
      <p:sp>
        <p:nvSpPr>
          <p:cNvPr id="20" name="圆角矩形 19"/>
          <p:cNvSpPr/>
          <p:nvPr/>
        </p:nvSpPr>
        <p:spPr bwMode="auto">
          <a:xfrm>
            <a:off x="404708" y="2208107"/>
            <a:ext cx="1914313" cy="331047"/>
          </a:xfrm>
          <a:prstGeom prst="roundRect">
            <a:avLst/>
          </a:prstGeom>
          <a:solidFill>
            <a:srgbClr val="FFC000"/>
          </a:solidFill>
          <a:ln w="12700" cap="flat" cmpd="sng" algn="ctr">
            <a:noFill/>
            <a:prstDash val="lgDash"/>
            <a:round/>
            <a:headEnd type="none" w="med" len="med"/>
            <a:tailEnd type="none" w="med" len="med"/>
          </a:ln>
          <a:effectLst/>
        </p:spPr>
        <p:txBody>
          <a:bodyPr vert="horz" wrap="square" lIns="91440" tIns="45720" rIns="91440" bIns="45720" numCol="1" rtlCol="0" anchor="ctr" anchorCtr="0" compatLnSpc="1"/>
          <a:lstStyle/>
          <a:p>
            <a:pPr algn="ctr" defTabSz="914377" fontAlgn="t">
              <a:spcBef>
                <a:spcPct val="0"/>
              </a:spcBef>
              <a:spcAft>
                <a:spcPct val="0"/>
              </a:spcAft>
              <a:defRPr/>
            </a:pPr>
            <a:r>
              <a:rPr lang="en-US" altLang="zh-CN" sz="1600" dirty="0">
                <a:solidFill>
                  <a:prstClr val="white"/>
                </a:solidFill>
                <a:latin typeface="Calibri" panose="020F0502020204030204" pitchFamily="34" charset="0"/>
                <a:ea typeface="Microsoft YaHei" panose="020B0503020204020204" pitchFamily="34" charset="-122"/>
                <a:cs typeface="Calibri" panose="020F0502020204030204" pitchFamily="34" charset="0"/>
              </a:rPr>
              <a:t>Alarm Controller</a:t>
            </a:r>
          </a:p>
        </p:txBody>
      </p:sp>
      <p:sp>
        <p:nvSpPr>
          <p:cNvPr id="21" name="圆角矩形 20"/>
          <p:cNvSpPr/>
          <p:nvPr/>
        </p:nvSpPr>
        <p:spPr bwMode="auto">
          <a:xfrm>
            <a:off x="404708" y="3929380"/>
            <a:ext cx="1914313" cy="309880"/>
          </a:xfrm>
          <a:prstGeom prst="roundRect">
            <a:avLst/>
          </a:prstGeom>
          <a:solidFill>
            <a:srgbClr val="FFC000"/>
          </a:solidFill>
          <a:ln w="12700" cap="flat" cmpd="sng" algn="ctr">
            <a:noFill/>
            <a:prstDash val="lgDash"/>
            <a:round/>
            <a:headEnd type="none" w="med" len="med"/>
            <a:tailEnd type="none" w="med" len="med"/>
          </a:ln>
          <a:effectLst/>
        </p:spPr>
        <p:txBody>
          <a:bodyPr vert="horz" wrap="square" lIns="91440" tIns="45720" rIns="91440" bIns="45720" numCol="1" rtlCol="0" anchor="ctr" anchorCtr="0" compatLnSpc="1"/>
          <a:lstStyle/>
          <a:p>
            <a:pPr algn="ctr" defTabSz="914377" fontAlgn="t">
              <a:spcBef>
                <a:spcPct val="0"/>
              </a:spcBef>
              <a:spcAft>
                <a:spcPct val="0"/>
              </a:spcAft>
              <a:defRPr/>
            </a:pPr>
            <a:r>
              <a:rPr lang="en-US" altLang="zh-CN" sz="1600" dirty="0">
                <a:solidFill>
                  <a:prstClr val="white"/>
                </a:solidFill>
                <a:latin typeface="Calibri" panose="020F0502020204030204" pitchFamily="34" charset="0"/>
                <a:ea typeface="Microsoft YaHei" panose="020B0503020204020204" pitchFamily="34" charset="-122"/>
                <a:cs typeface="Calibri" panose="020F0502020204030204" pitchFamily="34" charset="0"/>
              </a:rPr>
              <a:t>Keypad/Modules</a:t>
            </a:r>
          </a:p>
        </p:txBody>
      </p:sp>
      <p:sp>
        <p:nvSpPr>
          <p:cNvPr id="22" name="圆角矩形 21"/>
          <p:cNvSpPr/>
          <p:nvPr/>
        </p:nvSpPr>
        <p:spPr bwMode="auto">
          <a:xfrm>
            <a:off x="404707" y="5646421"/>
            <a:ext cx="2147147" cy="368300"/>
          </a:xfrm>
          <a:prstGeom prst="roundRect">
            <a:avLst/>
          </a:prstGeom>
          <a:solidFill>
            <a:srgbClr val="FFC000"/>
          </a:solidFill>
          <a:ln w="12700" cap="flat" cmpd="sng" algn="ctr">
            <a:noFill/>
            <a:prstDash val="lgDash"/>
            <a:round/>
            <a:headEnd type="none" w="med" len="med"/>
            <a:tailEnd type="none" w="med" len="med"/>
          </a:ln>
          <a:effectLst/>
        </p:spPr>
        <p:txBody>
          <a:bodyPr vert="horz" wrap="square" lIns="91440" tIns="45720" rIns="91440" bIns="45720" numCol="1" rtlCol="0" anchor="ctr" anchorCtr="0" compatLnSpc="1"/>
          <a:lstStyle/>
          <a:p>
            <a:pPr algn="ctr" defTabSz="914377" fontAlgn="t">
              <a:spcBef>
                <a:spcPct val="0"/>
              </a:spcBef>
              <a:spcAft>
                <a:spcPct val="0"/>
              </a:spcAft>
              <a:defRPr/>
            </a:pPr>
            <a:r>
              <a:rPr lang="en-US" altLang="zh-CN" sz="1600" dirty="0">
                <a:solidFill>
                  <a:prstClr val="white"/>
                </a:solidFill>
                <a:latin typeface="Calibri" panose="020F0502020204030204" pitchFamily="34" charset="0"/>
                <a:ea typeface="Microsoft YaHei" panose="020B0503020204020204" pitchFamily="34" charset="-122"/>
                <a:cs typeface="Calibri" panose="020F0502020204030204" pitchFamily="34" charset="0"/>
              </a:rPr>
              <a:t>Detector/Peripheral</a:t>
            </a:r>
          </a:p>
        </p:txBody>
      </p:sp>
      <p:cxnSp>
        <p:nvCxnSpPr>
          <p:cNvPr id="23" name="直接连接符 22"/>
          <p:cNvCxnSpPr/>
          <p:nvPr/>
        </p:nvCxnSpPr>
        <p:spPr bwMode="auto">
          <a:xfrm>
            <a:off x="2632179" y="3323160"/>
            <a:ext cx="9000000" cy="0"/>
          </a:xfrm>
          <a:prstGeom prst="line">
            <a:avLst/>
          </a:prstGeom>
          <a:solidFill>
            <a:schemeClr val="accent1"/>
          </a:solidFill>
          <a:ln w="12700" cap="flat" cmpd="sng" algn="ctr">
            <a:solidFill>
              <a:srgbClr val="FFC000"/>
            </a:solidFill>
            <a:prstDash val="lgDash"/>
            <a:round/>
            <a:headEnd type="none" w="med" len="med"/>
            <a:tailEnd type="none" w="med" len="med"/>
          </a:ln>
          <a:effectLst/>
        </p:spPr>
      </p:cxnSp>
      <p:cxnSp>
        <p:nvCxnSpPr>
          <p:cNvPr id="24" name="直接连接符 23"/>
          <p:cNvCxnSpPr/>
          <p:nvPr/>
        </p:nvCxnSpPr>
        <p:spPr bwMode="auto">
          <a:xfrm>
            <a:off x="2632179" y="4979896"/>
            <a:ext cx="9000000" cy="0"/>
          </a:xfrm>
          <a:prstGeom prst="line">
            <a:avLst/>
          </a:prstGeom>
          <a:solidFill>
            <a:schemeClr val="accent1"/>
          </a:solidFill>
          <a:ln w="12700" cap="flat" cmpd="sng" algn="ctr">
            <a:solidFill>
              <a:srgbClr val="FFC000"/>
            </a:solidFill>
            <a:prstDash val="lgDash"/>
            <a:round/>
            <a:headEnd type="none" w="med" len="med"/>
            <a:tailEnd type="none" w="med" len="med"/>
          </a:ln>
          <a:effectLst/>
        </p:spPr>
      </p:cxnSp>
      <p:sp>
        <p:nvSpPr>
          <p:cNvPr id="25" name="文本框 24"/>
          <p:cNvSpPr txBox="1"/>
          <p:nvPr/>
        </p:nvSpPr>
        <p:spPr bwMode="auto">
          <a:xfrm>
            <a:off x="2612844" y="4616477"/>
            <a:ext cx="1382899" cy="254839"/>
          </a:xfrm>
          <a:prstGeom prst="rect">
            <a:avLst/>
          </a:prstGeom>
          <a:noFill/>
          <a:ln w="9525">
            <a:noFill/>
            <a:miter lim="800000"/>
          </a:ln>
        </p:spPr>
        <p:txBody>
          <a:bodyPr wrap="square" lIns="99980" tIns="49987" rIns="99980" bIns="49987" rtlCol="0">
            <a:spAutoFit/>
          </a:bodyPr>
          <a:lstStyle/>
          <a:p>
            <a:pPr algn="ctr" defTabSz="1001582" eaLnBrk="0" hangingPunct="0">
              <a:defRPr/>
            </a:pPr>
            <a:r>
              <a:rPr lang="en-US" altLang="zh-CN" sz="10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Keypad</a:t>
            </a:r>
          </a:p>
        </p:txBody>
      </p:sp>
      <p:sp>
        <p:nvSpPr>
          <p:cNvPr id="26" name="文本框 25"/>
          <p:cNvSpPr txBox="1"/>
          <p:nvPr/>
        </p:nvSpPr>
        <p:spPr bwMode="auto">
          <a:xfrm>
            <a:off x="6372861" y="4616874"/>
            <a:ext cx="1744980" cy="254839"/>
          </a:xfrm>
          <a:prstGeom prst="rect">
            <a:avLst/>
          </a:prstGeom>
          <a:noFill/>
          <a:ln w="9525">
            <a:noFill/>
            <a:miter lim="800000"/>
          </a:ln>
        </p:spPr>
        <p:txBody>
          <a:bodyPr wrap="square" lIns="99980" tIns="49987" rIns="99980" bIns="49987" rtlCol="0">
            <a:spAutoFit/>
          </a:bodyPr>
          <a:lstStyle/>
          <a:p>
            <a:pPr algn="ctr" defTabSz="1001582" eaLnBrk="0" hangingPunct="0">
              <a:defRPr/>
            </a:pPr>
            <a:r>
              <a:rPr lang="en-US" altLang="zh-CN" sz="1000" dirty="0" smtClean="0">
                <a:solidFill>
                  <a:srgbClr val="000000"/>
                </a:solidFill>
                <a:latin typeface="Calibri" panose="020F0502020204030204" pitchFamily="34" charset="0"/>
                <a:ea typeface="Microsoft YaHei" panose="020B0503020204020204" pitchFamily="34" charset="-122"/>
                <a:cs typeface="Calibri" panose="020F0502020204030204" pitchFamily="34" charset="0"/>
              </a:rPr>
              <a:t>Input Expander</a:t>
            </a:r>
            <a:endParaRPr lang="en-US" altLang="zh-CN" sz="1000" dirty="0">
              <a:solidFill>
                <a:srgbClr val="00000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27" name="文本框 26"/>
          <p:cNvSpPr txBox="1"/>
          <p:nvPr/>
        </p:nvSpPr>
        <p:spPr bwMode="auto">
          <a:xfrm>
            <a:off x="4250396" y="4632957"/>
            <a:ext cx="1382899" cy="254839"/>
          </a:xfrm>
          <a:prstGeom prst="rect">
            <a:avLst/>
          </a:prstGeom>
          <a:noFill/>
          <a:ln w="9525">
            <a:noFill/>
            <a:miter lim="800000"/>
          </a:ln>
        </p:spPr>
        <p:txBody>
          <a:bodyPr wrap="square" lIns="99980" tIns="49987" rIns="99980" bIns="49987" rtlCol="0">
            <a:spAutoFit/>
          </a:bodyPr>
          <a:lstStyle/>
          <a:p>
            <a:pPr algn="ctr" defTabSz="1001582" eaLnBrk="0" hangingPunct="0">
              <a:defRPr/>
            </a:pPr>
            <a:r>
              <a:rPr lang="en-US" altLang="zh-CN" sz="10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Relay</a:t>
            </a:r>
          </a:p>
        </p:txBody>
      </p:sp>
      <p:pic>
        <p:nvPicPr>
          <p:cNvPr id="28" name="图片 27"/>
          <p:cNvPicPr>
            <a:picLocks noChangeAspect="1"/>
          </p:cNvPicPr>
          <p:nvPr/>
        </p:nvPicPr>
        <p:blipFill rotWithShape="1">
          <a:blip r:embed="rId14" cstate="print">
            <a:extLst>
              <a:ext uri="{28A0092B-C50C-407E-A947-70E740481C1C}">
                <a14:useLocalDpi xmlns:a14="http://schemas.microsoft.com/office/drawing/2010/main" val="0"/>
              </a:ext>
            </a:extLst>
          </a:blip>
          <a:srcRect l="39220" t="10783" r="39382" b="12744"/>
          <a:stretch>
            <a:fillRect/>
          </a:stretch>
        </p:blipFill>
        <p:spPr>
          <a:xfrm>
            <a:off x="5992185" y="5184496"/>
            <a:ext cx="736003" cy="1296000"/>
          </a:xfrm>
          <a:prstGeom prst="rect">
            <a:avLst/>
          </a:prstGeom>
        </p:spPr>
      </p:pic>
      <p:pic>
        <p:nvPicPr>
          <p:cNvPr id="29" name="图片 28"/>
          <p:cNvPicPr>
            <a:picLocks noChangeAspect="1"/>
          </p:cNvPicPr>
          <p:nvPr/>
        </p:nvPicPr>
        <p:blipFill rotWithShape="1">
          <a:blip r:embed="rId15" cstate="print">
            <a:extLst>
              <a:ext uri="{28A0092B-C50C-407E-A947-70E740481C1C}">
                <a14:useLocalDpi xmlns:a14="http://schemas.microsoft.com/office/drawing/2010/main" val="0"/>
              </a:ext>
            </a:extLst>
          </a:blip>
          <a:srcRect l="23947" t="14983" r="23862" b="15768"/>
          <a:stretch>
            <a:fillRect/>
          </a:stretch>
        </p:blipFill>
        <p:spPr>
          <a:xfrm>
            <a:off x="4948252" y="3749757"/>
            <a:ext cx="621819" cy="540000"/>
          </a:xfrm>
          <a:prstGeom prst="rect">
            <a:avLst/>
          </a:prstGeom>
        </p:spPr>
      </p:pic>
      <p:pic>
        <p:nvPicPr>
          <p:cNvPr id="30" name="图片 29"/>
          <p:cNvPicPr>
            <a:picLocks noChangeAspect="1"/>
          </p:cNvPicPr>
          <p:nvPr/>
        </p:nvPicPr>
        <p:blipFill rotWithShape="1">
          <a:blip r:embed="rId16" cstate="print">
            <a:extLst>
              <a:ext uri="{28A0092B-C50C-407E-A947-70E740481C1C}">
                <a14:useLocalDpi xmlns:a14="http://schemas.microsoft.com/office/drawing/2010/main" val="0"/>
              </a:ext>
            </a:extLst>
          </a:blip>
          <a:srcRect l="36332" t="19954" r="36870" b="16252"/>
          <a:stretch>
            <a:fillRect/>
          </a:stretch>
        </p:blipFill>
        <p:spPr>
          <a:xfrm>
            <a:off x="6952961" y="5505691"/>
            <a:ext cx="483839" cy="648000"/>
          </a:xfrm>
          <a:prstGeom prst="rect">
            <a:avLst/>
          </a:prstGeom>
        </p:spPr>
      </p:pic>
      <p:pic>
        <p:nvPicPr>
          <p:cNvPr id="31" name="图片 30"/>
          <p:cNvPicPr>
            <a:picLocks noChangeAspect="1"/>
          </p:cNvPicPr>
          <p:nvPr/>
        </p:nvPicPr>
        <p:blipFill rotWithShape="1">
          <a:blip r:embed="rId17" cstate="print">
            <a:extLst>
              <a:ext uri="{28A0092B-C50C-407E-A947-70E740481C1C}">
                <a14:useLocalDpi xmlns:a14="http://schemas.microsoft.com/office/drawing/2010/main" val="0"/>
              </a:ext>
            </a:extLst>
          </a:blip>
          <a:srcRect l="21679" t="20617" r="27658" b="23266"/>
          <a:stretch>
            <a:fillRect/>
          </a:stretch>
        </p:blipFill>
        <p:spPr>
          <a:xfrm>
            <a:off x="8208092" y="5336908"/>
            <a:ext cx="967563" cy="1010093"/>
          </a:xfrm>
          <a:prstGeom prst="rect">
            <a:avLst/>
          </a:prstGeom>
        </p:spPr>
      </p:pic>
      <p:pic>
        <p:nvPicPr>
          <p:cNvPr id="32" name="图片 31"/>
          <p:cNvPicPr>
            <a:picLocks noChangeAspect="1"/>
          </p:cNvPicPr>
          <p:nvPr/>
        </p:nvPicPr>
        <p:blipFill rotWithShape="1">
          <a:blip r:embed="rId18" cstate="print">
            <a:extLst>
              <a:ext uri="{28A0092B-C50C-407E-A947-70E740481C1C}">
                <a14:useLocalDpi xmlns:a14="http://schemas.microsoft.com/office/drawing/2010/main" val="0"/>
              </a:ext>
            </a:extLst>
          </a:blip>
          <a:srcRect l="36407" t="19874" r="36641" b="16250"/>
          <a:stretch>
            <a:fillRect/>
          </a:stretch>
        </p:blipFill>
        <p:spPr>
          <a:xfrm>
            <a:off x="7579445" y="5490267"/>
            <a:ext cx="486000" cy="648000"/>
          </a:xfrm>
          <a:prstGeom prst="rect">
            <a:avLst/>
          </a:prstGeom>
        </p:spPr>
      </p:pic>
      <p:grpSp>
        <p:nvGrpSpPr>
          <p:cNvPr id="33" name="组合 32"/>
          <p:cNvGrpSpPr/>
          <p:nvPr/>
        </p:nvGrpSpPr>
        <p:grpSpPr>
          <a:xfrm>
            <a:off x="9563827" y="5140955"/>
            <a:ext cx="2033140" cy="1377471"/>
            <a:chOff x="3036418" y="3734021"/>
            <a:chExt cx="2890412" cy="2271382"/>
          </a:xfrm>
        </p:grpSpPr>
        <p:pic>
          <p:nvPicPr>
            <p:cNvPr id="34" name="图片 33"/>
            <p:cNvPicPr>
              <a:picLocks noChangeAspect="1"/>
            </p:cNvPicPr>
            <p:nvPr/>
          </p:nvPicPr>
          <p:blipFill rotWithShape="1">
            <a:blip r:embed="rId19" cstate="print">
              <a:extLst>
                <a:ext uri="{28A0092B-C50C-407E-A947-70E740481C1C}">
                  <a14:useLocalDpi xmlns:a14="http://schemas.microsoft.com/office/drawing/2010/main" val="0"/>
                </a:ext>
              </a:extLst>
            </a:blip>
            <a:srcRect l="28575" t="11966" r="25725" b="20803"/>
            <a:stretch>
              <a:fillRect/>
            </a:stretch>
          </p:blipFill>
          <p:spPr>
            <a:xfrm>
              <a:off x="3896011" y="3734021"/>
              <a:ext cx="2030819" cy="2020186"/>
            </a:xfrm>
            <a:prstGeom prst="rect">
              <a:avLst/>
            </a:prstGeom>
          </p:spPr>
        </p:pic>
        <p:pic>
          <p:nvPicPr>
            <p:cNvPr id="35" name="图片 34"/>
            <p:cNvPicPr>
              <a:picLocks noChangeAspect="1"/>
            </p:cNvPicPr>
            <p:nvPr/>
          </p:nvPicPr>
          <p:blipFill rotWithShape="1">
            <a:blip r:embed="rId20" cstate="print">
              <a:extLst>
                <a:ext uri="{28A0092B-C50C-407E-A947-70E740481C1C}">
                  <a14:useLocalDpi xmlns:a14="http://schemas.microsoft.com/office/drawing/2010/main" val="0"/>
                </a:ext>
              </a:extLst>
            </a:blip>
            <a:srcRect l="28827" t="12583" r="25951" b="20894"/>
            <a:stretch>
              <a:fillRect/>
            </a:stretch>
          </p:blipFill>
          <p:spPr>
            <a:xfrm>
              <a:off x="3476847" y="3870251"/>
              <a:ext cx="2009554" cy="1998922"/>
            </a:xfrm>
            <a:prstGeom prst="rect">
              <a:avLst/>
            </a:prstGeom>
          </p:spPr>
        </p:pic>
        <p:pic>
          <p:nvPicPr>
            <p:cNvPr id="36" name="图片 35"/>
            <p:cNvPicPr>
              <a:picLocks noChangeAspect="1"/>
            </p:cNvPicPr>
            <p:nvPr/>
          </p:nvPicPr>
          <p:blipFill rotWithShape="1">
            <a:blip r:embed="rId21" cstate="print">
              <a:extLst>
                <a:ext uri="{28A0092B-C50C-407E-A947-70E740481C1C}">
                  <a14:useLocalDpi xmlns:a14="http://schemas.microsoft.com/office/drawing/2010/main" val="0"/>
                </a:ext>
              </a:extLst>
            </a:blip>
            <a:srcRect l="28459" t="12074" r="25841" b="21050"/>
            <a:stretch>
              <a:fillRect/>
            </a:stretch>
          </p:blipFill>
          <p:spPr>
            <a:xfrm>
              <a:off x="3036418" y="3995849"/>
              <a:ext cx="2030820" cy="2009554"/>
            </a:xfrm>
            <a:prstGeom prst="rect">
              <a:avLst/>
            </a:prstGeom>
          </p:spPr>
        </p:pic>
      </p:grpSp>
    </p:spTree>
    <p:extLst>
      <p:ext uri="{BB962C8B-B14F-4D97-AF65-F5344CB8AC3E}">
        <p14:creationId xmlns:p14="http://schemas.microsoft.com/office/powerpoint/2010/main" val="1553003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ph type="title"/>
          </p:nvPr>
        </p:nvSpPr>
        <p:spPr>
          <a:xfrm>
            <a:off x="608893" y="498423"/>
            <a:ext cx="9736311" cy="601377"/>
          </a:xfrm>
        </p:spPr>
        <p:txBody>
          <a:bodyPr/>
          <a:lstStyle/>
          <a:p>
            <a:r>
              <a:rPr lang="en-US" altLang="zh-CN" dirty="0" smtClean="0"/>
              <a:t>FAQ</a:t>
            </a:r>
            <a:endParaRPr lang="en-US" dirty="0"/>
          </a:p>
        </p:txBody>
      </p:sp>
      <p:sp>
        <p:nvSpPr>
          <p:cNvPr id="3" name="矩形 2"/>
          <p:cNvSpPr/>
          <p:nvPr/>
        </p:nvSpPr>
        <p:spPr>
          <a:xfrm>
            <a:off x="608893" y="1099800"/>
            <a:ext cx="10305718" cy="4582921"/>
          </a:xfrm>
          <a:prstGeom prst="rect">
            <a:avLst/>
          </a:prstGeom>
        </p:spPr>
        <p:txBody>
          <a:bodyPr wrap="square">
            <a:spAutoFit/>
          </a:bodyPr>
          <a:lstStyle/>
          <a:p>
            <a:pPr indent="0" defTabSz="685800">
              <a:lnSpc>
                <a:spcPct val="150000"/>
              </a:lnSpc>
              <a:spcAft>
                <a:spcPts val="450"/>
              </a:spcAft>
              <a:buNone/>
            </a:pPr>
            <a:r>
              <a:rPr lang="en-US" altLang="ja-JP"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1</a:t>
            </a:r>
            <a:r>
              <a:rPr lang="en-US" altLang="ja-JP"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a:t>
            </a:r>
            <a:r>
              <a:rPr lang="ja-JP" alt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  </a:t>
            </a:r>
            <a:r>
              <a:rPr lang="en-US" altLang="ja-JP"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Why Alarm Hub is offline?</a:t>
            </a:r>
            <a:endParaRPr lang="ja-JP" alt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a:p>
            <a:pPr indent="0" defTabSz="685800">
              <a:lnSpc>
                <a:spcPct val="150000"/>
              </a:lnSpc>
              <a:spcAft>
                <a:spcPts val="450"/>
              </a:spcAft>
              <a:buNone/>
            </a:pPr>
            <a:r>
              <a:rPr lang="ja-JP" alt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① </a:t>
            </a:r>
            <a:r>
              <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Confirm whether the network is normal</a:t>
            </a:r>
            <a:endPar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a:p>
            <a:pPr indent="0" defTabSz="685800">
              <a:lnSpc>
                <a:spcPct val="150000"/>
              </a:lnSpc>
              <a:spcAft>
                <a:spcPts val="450"/>
              </a:spcAft>
              <a:buNone/>
            </a:pPr>
            <a:r>
              <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② If the network is unstable, the ECS connection time in the gateway settings can be prolonged</a:t>
            </a:r>
            <a:endPar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a:p>
            <a:pPr indent="0" defTabSz="685800">
              <a:lnSpc>
                <a:spcPct val="150000"/>
              </a:lnSpc>
              <a:spcAft>
                <a:spcPts val="450"/>
              </a:spcAft>
              <a:buNone/>
            </a:pPr>
            <a:r>
              <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2</a:t>
            </a: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a:t>
            </a:r>
            <a:r>
              <a:rPr lang="ja-JP" alt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 </a:t>
            </a:r>
            <a:r>
              <a:rPr lang="en-US" altLang="ja-JP"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What if the peripherals are offline?</a:t>
            </a:r>
            <a:endParaRPr lang="ja-JP" alt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a:p>
            <a:pPr indent="0" defTabSz="685800">
              <a:lnSpc>
                <a:spcPct val="150000"/>
              </a:lnSpc>
              <a:spcAft>
                <a:spcPts val="450"/>
              </a:spcAft>
              <a:buNone/>
            </a:pPr>
            <a:r>
              <a:rPr lang="ja-JP" alt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① </a:t>
            </a: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Test the signal of accessories. It is recommended that the signal strength at the installation position should be more than three bars.</a:t>
            </a:r>
          </a:p>
          <a:p>
            <a:pPr indent="0" defTabSz="685800">
              <a:lnSpc>
                <a:spcPct val="150000"/>
              </a:lnSpc>
              <a:spcAft>
                <a:spcPts val="450"/>
              </a:spcAft>
              <a:buNone/>
            </a:pP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② </a:t>
            </a:r>
            <a:r>
              <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Confirm whether the gateway receives radio signal interference in the </a:t>
            </a: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same frequency </a:t>
            </a:r>
            <a:r>
              <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band. If the latest program receives interference, there will be a push message of RF </a:t>
            </a: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jamming.</a:t>
            </a:r>
            <a:endPar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a:p>
            <a:pPr indent="0" defTabSz="685800">
              <a:lnSpc>
                <a:spcPct val="150000"/>
              </a:lnSpc>
              <a:spcAft>
                <a:spcPts val="450"/>
              </a:spcAft>
              <a:buNone/>
            </a:pPr>
            <a:r>
              <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③ Increase the heartbeat interval and frequency of the gateway </a:t>
            </a: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appropriately.</a:t>
            </a:r>
            <a:endPar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104845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ph type="title"/>
          </p:nvPr>
        </p:nvSpPr>
        <p:spPr>
          <a:xfrm>
            <a:off x="608893" y="498423"/>
            <a:ext cx="9736311" cy="601377"/>
          </a:xfrm>
        </p:spPr>
        <p:txBody>
          <a:bodyPr/>
          <a:lstStyle/>
          <a:p>
            <a:r>
              <a:rPr lang="en-US" altLang="zh-CN" dirty="0" smtClean="0">
                <a:latin typeface="Calibri" panose="020F0502020204030204" pitchFamily="34" charset="0"/>
                <a:cs typeface="Calibri" panose="020F0502020204030204" pitchFamily="34" charset="0"/>
              </a:rPr>
              <a:t>FAQ</a:t>
            </a:r>
            <a:endParaRPr lang="en-US" dirty="0">
              <a:latin typeface="Calibri" panose="020F0502020204030204" pitchFamily="34" charset="0"/>
              <a:cs typeface="Calibri" panose="020F0502020204030204" pitchFamily="34" charset="0"/>
            </a:endParaRPr>
          </a:p>
        </p:txBody>
      </p:sp>
      <p:sp>
        <p:nvSpPr>
          <p:cNvPr id="3" name="矩形 2"/>
          <p:cNvSpPr/>
          <p:nvPr/>
        </p:nvSpPr>
        <p:spPr>
          <a:xfrm>
            <a:off x="720436" y="1285098"/>
            <a:ext cx="9404466" cy="3580467"/>
          </a:xfrm>
          <a:prstGeom prst="rect">
            <a:avLst/>
          </a:prstGeom>
        </p:spPr>
        <p:txBody>
          <a:bodyPr wrap="square">
            <a:spAutoFit/>
          </a:bodyPr>
          <a:lstStyle/>
          <a:p>
            <a:pPr indent="0" defTabSz="685800">
              <a:lnSpc>
                <a:spcPct val="150000"/>
              </a:lnSpc>
              <a:spcAft>
                <a:spcPts val="450"/>
              </a:spcAft>
              <a:buNone/>
            </a:pPr>
            <a:r>
              <a:rPr lang="en-US" altLang="ja-JP"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3</a:t>
            </a:r>
            <a:r>
              <a:rPr lang="en-US" altLang="ja-JP"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 What if fail to add the peripherals?</a:t>
            </a:r>
          </a:p>
          <a:p>
            <a:pPr indent="0" defTabSz="685800">
              <a:lnSpc>
                <a:spcPct val="150000"/>
              </a:lnSpc>
              <a:spcAft>
                <a:spcPts val="450"/>
              </a:spcAft>
              <a:buNone/>
            </a:pPr>
            <a:r>
              <a:rPr lang="ja-JP" alt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①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Check whether the models are compatible. The 868 device cannot pair with the 433 device</a:t>
            </a:r>
          </a:p>
          <a:p>
            <a:pPr indent="0" defTabSz="685800">
              <a:lnSpc>
                <a:spcPct val="150000"/>
              </a:lnSpc>
              <a:spcAft>
                <a:spcPts val="450"/>
              </a:spcAft>
              <a:buNone/>
            </a:pP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② Check if the equipment is the latest program</a:t>
            </a:r>
          </a:p>
          <a:p>
            <a:pPr indent="0" defTabSz="685800">
              <a:lnSpc>
                <a:spcPct val="150000"/>
              </a:lnSpc>
              <a:spcAft>
                <a:spcPts val="450"/>
              </a:spcAft>
              <a:buNone/>
            </a:pP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③ Confirm whether the green light of the accessory flashes to enter pairing mode, and whether the blue light of the gateway flashes quickly</a:t>
            </a:r>
          </a:p>
          <a:p>
            <a:pPr indent="0" defTabSz="685800">
              <a:lnSpc>
                <a:spcPct val="150000"/>
              </a:lnSpc>
              <a:spcAft>
                <a:spcPts val="450"/>
              </a:spcAft>
              <a:buNone/>
            </a:pP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④ Try pairing by double clicking the gateway power key.</a:t>
            </a:r>
          </a:p>
        </p:txBody>
      </p:sp>
    </p:spTree>
    <p:extLst>
      <p:ext uri="{BB962C8B-B14F-4D97-AF65-F5344CB8AC3E}">
        <p14:creationId xmlns:p14="http://schemas.microsoft.com/office/powerpoint/2010/main" val="3177203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ph type="title"/>
          </p:nvPr>
        </p:nvSpPr>
        <p:spPr>
          <a:xfrm>
            <a:off x="608893" y="498423"/>
            <a:ext cx="9736311" cy="601377"/>
          </a:xfrm>
        </p:spPr>
        <p:txBody>
          <a:bodyPr/>
          <a:lstStyle/>
          <a:p>
            <a:r>
              <a:rPr lang="en-US" altLang="zh-CN" dirty="0" smtClean="0">
                <a:latin typeface="Calibri" panose="020F0502020204030204" pitchFamily="34" charset="0"/>
                <a:cs typeface="Calibri" panose="020F0502020204030204" pitchFamily="34" charset="0"/>
              </a:rPr>
              <a:t>FAQ</a:t>
            </a:r>
            <a:endParaRPr lang="en-US" dirty="0">
              <a:latin typeface="Calibri" panose="020F0502020204030204" pitchFamily="34" charset="0"/>
              <a:cs typeface="Calibri" panose="020F0502020204030204" pitchFamily="34" charset="0"/>
            </a:endParaRPr>
          </a:p>
        </p:txBody>
      </p:sp>
      <p:sp>
        <p:nvSpPr>
          <p:cNvPr id="3" name="矩形 2"/>
          <p:cNvSpPr/>
          <p:nvPr/>
        </p:nvSpPr>
        <p:spPr>
          <a:xfrm>
            <a:off x="608892" y="1308777"/>
            <a:ext cx="9956583" cy="3054682"/>
          </a:xfrm>
          <a:prstGeom prst="rect">
            <a:avLst/>
          </a:prstGeom>
        </p:spPr>
        <p:txBody>
          <a:bodyPr wrap="square">
            <a:spAutoFit/>
          </a:bodyPr>
          <a:lstStyle/>
          <a:p>
            <a:pPr indent="0" defTabSz="685800">
              <a:lnSpc>
                <a:spcPct val="150000"/>
              </a:lnSpc>
              <a:spcAft>
                <a:spcPts val="450"/>
              </a:spcAft>
              <a:buNone/>
            </a:pPr>
            <a:r>
              <a:rPr lang="en-US" altLang="ja-JP" sz="2000" dirty="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4</a:t>
            </a:r>
            <a:r>
              <a:rPr lang="en-US" altLang="ja-JP"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a:t>
            </a:r>
            <a:r>
              <a:rPr lang="ja-JP" alt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 </a:t>
            </a:r>
            <a:r>
              <a:rPr lang="en-US" altLang="ja-JP"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Why I can’t use keypad/ </a:t>
            </a:r>
            <a:r>
              <a:rPr lang="en-US" altLang="ja-JP" sz="2000" dirty="0" err="1"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keyfob</a:t>
            </a:r>
            <a:r>
              <a:rPr lang="en-US" altLang="ja-JP"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 to arm the hub?</a:t>
            </a:r>
            <a:endParaRPr lang="ja-JP" alt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a:p>
            <a:pPr indent="0" defTabSz="685800">
              <a:lnSpc>
                <a:spcPct val="150000"/>
              </a:lnSpc>
              <a:spcAft>
                <a:spcPts val="450"/>
              </a:spcAft>
              <a:buNone/>
            </a:pP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When the gateway system </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has a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fault, it needs to be forced to deploy. You can click the deployment on the main interface of the APP to prompt which faults are there for troubleshooting.</a:t>
            </a:r>
          </a:p>
          <a:p>
            <a:pPr indent="0" defTabSz="685800">
              <a:lnSpc>
                <a:spcPct val="150000"/>
              </a:lnSpc>
              <a:spcAft>
                <a:spcPts val="450"/>
              </a:spcAft>
              <a:buNone/>
            </a:pPr>
            <a:r>
              <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5</a:t>
            </a: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 Why I can’t add </a:t>
            </a: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third-party </a:t>
            </a: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card to the hub?</a:t>
            </a:r>
          </a:p>
          <a:p>
            <a:pPr indent="0" defTabSz="685800">
              <a:lnSpc>
                <a:spcPct val="150000"/>
              </a:lnSpc>
              <a:spcAft>
                <a:spcPts val="450"/>
              </a:spcAft>
              <a:buNone/>
            </a:pP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Support </a:t>
            </a:r>
            <a:r>
              <a:rPr lang="en-US" sz="2000" dirty="0" err="1"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M</a:t>
            </a:r>
            <a:r>
              <a:rPr lang="en-US" sz="2000" dirty="0" err="1">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i</a:t>
            </a:r>
            <a:r>
              <a:rPr lang="en-US" sz="2000" dirty="0" err="1"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fare</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card and IC </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card. If the card is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encrypted, </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then it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cannot be </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sym typeface="+mn-ea"/>
              </a:rPr>
              <a:t>recognized.</a:t>
            </a:r>
            <a:endPar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339549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ph type="title"/>
          </p:nvPr>
        </p:nvSpPr>
        <p:spPr>
          <a:xfrm>
            <a:off x="608893" y="498423"/>
            <a:ext cx="9736311" cy="601377"/>
          </a:xfrm>
        </p:spPr>
        <p:txBody>
          <a:bodyPr/>
          <a:lstStyle/>
          <a:p>
            <a:r>
              <a:rPr lang="en-US" altLang="zh-CN" dirty="0" smtClean="0"/>
              <a:t>FAQ</a:t>
            </a:r>
            <a:endParaRPr lang="en-US" dirty="0"/>
          </a:p>
        </p:txBody>
      </p:sp>
      <p:sp>
        <p:nvSpPr>
          <p:cNvPr id="3" name="矩形 2"/>
          <p:cNvSpPr/>
          <p:nvPr/>
        </p:nvSpPr>
        <p:spPr>
          <a:xfrm>
            <a:off x="608893" y="1229428"/>
            <a:ext cx="9549260" cy="4632037"/>
          </a:xfrm>
          <a:prstGeom prst="rect">
            <a:avLst/>
          </a:prstGeom>
        </p:spPr>
        <p:txBody>
          <a:bodyPr wrap="square">
            <a:spAutoFit/>
          </a:bodyPr>
          <a:lstStyle/>
          <a:p>
            <a:pPr indent="0" defTabSz="685800">
              <a:lnSpc>
                <a:spcPct val="150000"/>
              </a:lnSpc>
              <a:spcAft>
                <a:spcPts val="450"/>
              </a:spcAft>
              <a:buNone/>
            </a:pP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6. Why I failed to take captures for PIR camera?</a:t>
            </a:r>
            <a:endParaRPr lang="ja-JP" alt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a:p>
            <a:pPr indent="0" defTabSz="685800">
              <a:lnSpc>
                <a:spcPct val="150000"/>
              </a:lnSpc>
              <a:spcAft>
                <a:spcPts val="450"/>
              </a:spcAft>
              <a:buNone/>
            </a:pPr>
            <a:r>
              <a:rPr lang="ja-JP" alt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①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There is a limit to the number of snapshots in another </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PIR Cam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deployment cycle. The default is 3, and the maximum is 10, which can be set.</a:t>
            </a:r>
          </a:p>
          <a:p>
            <a:pPr indent="0" defTabSz="685800">
              <a:lnSpc>
                <a:spcPct val="150000"/>
              </a:lnSpc>
              <a:spcAft>
                <a:spcPts val="450"/>
              </a:spcAft>
              <a:buNone/>
            </a:pP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② </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Try to test PIR Cam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signal. </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PIR cam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uses 2.4Ghz signal to transmit image. The distance will be shorter than that of ordinary detectors</a:t>
            </a:r>
          </a:p>
          <a:p>
            <a:pPr indent="0" defTabSz="685800">
              <a:lnSpc>
                <a:spcPct val="150000"/>
              </a:lnSpc>
              <a:spcAft>
                <a:spcPts val="450"/>
              </a:spcAft>
              <a:buNone/>
            </a:pPr>
            <a:r>
              <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7</a:t>
            </a:r>
            <a:r>
              <a:rPr lang="en-US" altLang="zh-CN"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 After inserting SIM card, failed to dial.</a:t>
            </a:r>
            <a:endParaRPr lang="en-US" altLang="zh-CN"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a:p>
            <a:pPr indent="0" defTabSz="685800">
              <a:lnSpc>
                <a:spcPct val="150000"/>
              </a:lnSpc>
              <a:spcAft>
                <a:spcPts val="450"/>
              </a:spcAft>
              <a:buNone/>
            </a:pPr>
            <a:r>
              <a:rPr lang="ja-JP" alt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①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Confirm SIM dialing parameters with </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the operator.</a:t>
            </a:r>
            <a:endPar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a:p>
            <a:pPr indent="0" defTabSz="685800">
              <a:lnSpc>
                <a:spcPct val="150000"/>
              </a:lnSpc>
              <a:spcAft>
                <a:spcPts val="450"/>
              </a:spcAft>
              <a:buNone/>
            </a:pP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② Confirm whether SIM card </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requires </a:t>
            </a:r>
            <a:r>
              <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to set PIN </a:t>
            </a:r>
            <a:r>
              <a:rPr lang="en-US" sz="2000" dirty="0" smtClean="0">
                <a:solidFill>
                  <a:prstClr val="black"/>
                </a:solidFill>
                <a:latin typeface="Calibri" panose="020F0502020204030204" pitchFamily="34" charset="0"/>
                <a:ea typeface="Microsoft YaHei" panose="020B0503020204020204" pitchFamily="34" charset="-122"/>
                <a:cs typeface="Calibri" panose="020F0502020204030204" pitchFamily="34" charset="0"/>
              </a:rPr>
              <a:t>code.</a:t>
            </a:r>
            <a:endPar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a:p>
            <a:pPr indent="0" defTabSz="685800">
              <a:lnSpc>
                <a:spcPct val="150000"/>
              </a:lnSpc>
              <a:spcAft>
                <a:spcPts val="450"/>
              </a:spcAft>
              <a:buNone/>
            </a:pPr>
            <a:endParaRPr lang="en-US" sz="20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399926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ph type="title"/>
          </p:nvPr>
        </p:nvSpPr>
        <p:spPr>
          <a:xfrm>
            <a:off x="608893" y="498423"/>
            <a:ext cx="9736311" cy="601377"/>
          </a:xfrm>
        </p:spPr>
        <p:txBody>
          <a:bodyPr/>
          <a:lstStyle/>
          <a:p>
            <a:r>
              <a:rPr lang="en-US" dirty="0" smtClean="0"/>
              <a:t>Download Link</a:t>
            </a:r>
            <a:endParaRPr lang="en-US" dirty="0"/>
          </a:p>
        </p:txBody>
      </p:sp>
      <p:sp>
        <p:nvSpPr>
          <p:cNvPr id="4" name="矩形 3"/>
          <p:cNvSpPr/>
          <p:nvPr/>
        </p:nvSpPr>
        <p:spPr>
          <a:xfrm>
            <a:off x="608893" y="1219535"/>
            <a:ext cx="6673056" cy="5216813"/>
          </a:xfrm>
          <a:prstGeom prst="rect">
            <a:avLst/>
          </a:prstGeom>
        </p:spPr>
        <p:txBody>
          <a:bodyPr wrap="square">
            <a:spAutoFit/>
          </a:bodyPr>
          <a:lstStyle/>
          <a:p>
            <a:pPr marL="342900" indent="-342900">
              <a:buFont typeface="+mj-lt"/>
              <a:buAutoNum type="arabicPeriod"/>
            </a:pPr>
            <a:r>
              <a:rPr lang="en-GB" dirty="0">
                <a:latin typeface="Calibri" panose="020F0502020204030204" pitchFamily="34" charset="0"/>
                <a:cs typeface="Calibri" panose="020F0502020204030204" pitchFamily="34" charset="0"/>
              </a:rPr>
              <a:t>Options </a:t>
            </a:r>
            <a:r>
              <a:rPr lang="en-GB" dirty="0" smtClean="0">
                <a:latin typeface="Calibri" panose="020F0502020204030204" pitchFamily="34" charset="0"/>
                <a:cs typeface="Calibri" panose="020F0502020204030204" pitchFamily="34" charset="0"/>
              </a:rPr>
              <a:t>Table: </a:t>
            </a:r>
            <a:r>
              <a:rPr lang="en-GB" dirty="0">
                <a:latin typeface="Calibri" panose="020F0502020204030204" pitchFamily="34" charset="0"/>
                <a:cs typeface="Calibri" panose="020F0502020204030204" pitchFamily="34" charset="0"/>
                <a:hlinkClick r:id="rId3"/>
              </a:rPr>
              <a:t>https://</a:t>
            </a:r>
            <a:r>
              <a:rPr lang="en-GB" dirty="0" smtClean="0">
                <a:latin typeface="Calibri" panose="020F0502020204030204" pitchFamily="34" charset="0"/>
                <a:cs typeface="Calibri" panose="020F0502020204030204" pitchFamily="34" charset="0"/>
                <a:hlinkClick r:id="rId3"/>
              </a:rPr>
              <a:t>gks1.dahuasecurity.com/de/list/30647?pagesize=30</a:t>
            </a:r>
            <a:endParaRPr lang="en-GB" dirty="0" smtClean="0">
              <a:latin typeface="Calibri" panose="020F0502020204030204" pitchFamily="34" charset="0"/>
              <a:cs typeface="Calibri" panose="020F0502020204030204" pitchFamily="34" charset="0"/>
            </a:endParaRPr>
          </a:p>
          <a:p>
            <a:pPr marL="342900" indent="-342900">
              <a:buFont typeface="+mj-lt"/>
              <a:buAutoNum type="arabicPeriod"/>
            </a:pPr>
            <a:r>
              <a:rPr lang="en-GB" dirty="0" smtClean="0">
                <a:latin typeface="Calibri" panose="020F0502020204030204" pitchFamily="34" charset="0"/>
                <a:cs typeface="Calibri" panose="020F0502020204030204" pitchFamily="34" charset="0"/>
              </a:rPr>
              <a:t>Product </a:t>
            </a:r>
            <a:r>
              <a:rPr lang="en-GB" dirty="0">
                <a:latin typeface="Calibri" panose="020F0502020204030204" pitchFamily="34" charset="0"/>
                <a:cs typeface="Calibri" panose="020F0502020204030204" pitchFamily="34" charset="0"/>
              </a:rPr>
              <a:t>promotion materials (release </a:t>
            </a:r>
            <a:r>
              <a:rPr lang="en-GB" dirty="0" smtClean="0">
                <a:latin typeface="Calibri" panose="020F0502020204030204" pitchFamily="34" charset="0"/>
                <a:cs typeface="Calibri" panose="020F0502020204030204" pitchFamily="34" charset="0"/>
              </a:rPr>
              <a:t>PPT/Promotion/poster/video/competitive </a:t>
            </a:r>
            <a:r>
              <a:rPr lang="en-GB" dirty="0">
                <a:latin typeface="Calibri" panose="020F0502020204030204" pitchFamily="34" charset="0"/>
                <a:cs typeface="Calibri" panose="020F0502020204030204" pitchFamily="34" charset="0"/>
              </a:rPr>
              <a:t>analysis/success </a:t>
            </a:r>
            <a:r>
              <a:rPr lang="en-GB" dirty="0" smtClean="0">
                <a:latin typeface="Calibri" panose="020F0502020204030204" pitchFamily="34" charset="0"/>
                <a:cs typeface="Calibri" panose="020F0502020204030204" pitchFamily="34" charset="0"/>
              </a:rPr>
              <a:t>stories)</a:t>
            </a:r>
          </a:p>
          <a:p>
            <a:pPr marL="800100" lvl="1" indent="-342900">
              <a:buFont typeface="Arial" panose="020B0604020202020204" pitchFamily="34" charset="0"/>
              <a:buChar char="•"/>
            </a:pPr>
            <a:r>
              <a:rPr lang="en-GB" dirty="0" smtClean="0">
                <a:latin typeface="Calibri" panose="020F0502020204030204" pitchFamily="34" charset="0"/>
                <a:cs typeface="Calibri" panose="020F0502020204030204" pitchFamily="34" charset="0"/>
                <a:hlinkClick r:id="rId4"/>
              </a:rPr>
              <a:t>https</a:t>
            </a:r>
            <a:r>
              <a:rPr lang="en-GB" dirty="0">
                <a:latin typeface="Calibri" panose="020F0502020204030204" pitchFamily="34" charset="0"/>
                <a:cs typeface="Calibri" panose="020F0502020204030204" pitchFamily="34" charset="0"/>
                <a:hlinkClick r:id="rId4"/>
              </a:rPr>
              <a:t>://</a:t>
            </a:r>
            <a:r>
              <a:rPr lang="en-GB" dirty="0" smtClean="0">
                <a:latin typeface="Calibri" panose="020F0502020204030204" pitchFamily="34" charset="0"/>
                <a:cs typeface="Calibri" panose="020F0502020204030204" pitchFamily="34" charset="0"/>
                <a:hlinkClick r:id="rId4"/>
              </a:rPr>
              <a:t>gks1.dahuasecurity.com/de/list/13189?pagesize=30</a:t>
            </a:r>
            <a:endParaRPr lang="en-GB" dirty="0" smtClean="0">
              <a:latin typeface="Calibri" panose="020F0502020204030204" pitchFamily="34" charset="0"/>
              <a:cs typeface="Calibri" panose="020F0502020204030204" pitchFamily="34" charset="0"/>
            </a:endParaRPr>
          </a:p>
          <a:p>
            <a:pPr marL="342900" indent="-342900">
              <a:buFont typeface="+mj-lt"/>
              <a:buAutoNum type="arabicPeriod"/>
            </a:pPr>
            <a:r>
              <a:rPr lang="en-GB" dirty="0" smtClean="0">
                <a:latin typeface="Calibri" panose="020F0502020204030204" pitchFamily="34" charset="0"/>
                <a:cs typeface="Calibri" panose="020F0502020204030204" pitchFamily="34" charset="0"/>
              </a:rPr>
              <a:t>Datasheet: </a:t>
            </a:r>
            <a:r>
              <a:rPr lang="en-GB" dirty="0">
                <a:latin typeface="Calibri" panose="020F0502020204030204" pitchFamily="34" charset="0"/>
                <a:cs typeface="Calibri" panose="020F0502020204030204" pitchFamily="34" charset="0"/>
                <a:hlinkClick r:id="rId5"/>
              </a:rPr>
              <a:t>https://</a:t>
            </a:r>
            <a:r>
              <a:rPr lang="en-GB" dirty="0" smtClean="0">
                <a:latin typeface="Calibri" panose="020F0502020204030204" pitchFamily="34" charset="0"/>
                <a:cs typeface="Calibri" panose="020F0502020204030204" pitchFamily="34" charset="0"/>
                <a:hlinkClick r:id="rId5"/>
              </a:rPr>
              <a:t>gks1.dahuasecurity.com/de/list/13179?pagesize=30</a:t>
            </a:r>
            <a:endParaRPr lang="en-GB" dirty="0" smtClean="0">
              <a:latin typeface="Calibri" panose="020F0502020204030204" pitchFamily="34" charset="0"/>
              <a:cs typeface="Calibri" panose="020F0502020204030204" pitchFamily="34" charset="0"/>
            </a:endParaRPr>
          </a:p>
          <a:p>
            <a:pPr marL="342900" indent="-342900">
              <a:buFont typeface="+mj-lt"/>
              <a:buAutoNum type="arabicPeriod"/>
            </a:pPr>
            <a:r>
              <a:rPr lang="en-GB" dirty="0" smtClean="0">
                <a:latin typeface="Calibri" panose="020F0502020204030204" pitchFamily="34" charset="0"/>
                <a:cs typeface="Calibri" panose="020F0502020204030204" pitchFamily="34" charset="0"/>
              </a:rPr>
              <a:t>User manual/Quick Operation Manual: </a:t>
            </a:r>
            <a:r>
              <a:rPr lang="en-GB" dirty="0" smtClean="0">
                <a:latin typeface="Calibri" panose="020F0502020204030204" pitchFamily="34" charset="0"/>
                <a:cs typeface="Calibri" panose="020F0502020204030204" pitchFamily="34" charset="0"/>
                <a:hlinkClick r:id="rId6"/>
              </a:rPr>
              <a:t>https</a:t>
            </a:r>
            <a:r>
              <a:rPr lang="en-GB" dirty="0">
                <a:latin typeface="Calibri" panose="020F0502020204030204" pitchFamily="34" charset="0"/>
                <a:cs typeface="Calibri" panose="020F0502020204030204" pitchFamily="34" charset="0"/>
                <a:hlinkClick r:id="rId6"/>
              </a:rPr>
              <a:t>://</a:t>
            </a:r>
            <a:r>
              <a:rPr lang="en-GB" dirty="0" smtClean="0">
                <a:latin typeface="Calibri" panose="020F0502020204030204" pitchFamily="34" charset="0"/>
                <a:cs typeface="Calibri" panose="020F0502020204030204" pitchFamily="34" charset="0"/>
                <a:hlinkClick r:id="rId6"/>
              </a:rPr>
              <a:t>gks1.dahuasecurity.com/de/list/59797?pagesize=30</a:t>
            </a:r>
            <a:endParaRPr lang="en-GB" dirty="0" smtClean="0">
              <a:latin typeface="Calibri" panose="020F0502020204030204" pitchFamily="34" charset="0"/>
              <a:cs typeface="Calibri" panose="020F0502020204030204" pitchFamily="34" charset="0"/>
            </a:endParaRPr>
          </a:p>
          <a:p>
            <a:pPr marL="342900" indent="-342900">
              <a:buFont typeface="+mj-lt"/>
              <a:buAutoNum type="arabicPeriod"/>
            </a:pPr>
            <a:r>
              <a:rPr lang="en-GB" dirty="0" smtClean="0">
                <a:latin typeface="Calibri" panose="020F0502020204030204" pitchFamily="34" charset="0"/>
                <a:cs typeface="Calibri" panose="020F0502020204030204" pitchFamily="34" charset="0"/>
              </a:rPr>
              <a:t>High </a:t>
            </a:r>
            <a:r>
              <a:rPr lang="en-GB" dirty="0">
                <a:latin typeface="Calibri" panose="020F0502020204030204" pitchFamily="34" charset="0"/>
                <a:cs typeface="Calibri" panose="020F0502020204030204" pitchFamily="34" charset="0"/>
              </a:rPr>
              <a:t>definition drawing of product </a:t>
            </a:r>
            <a:r>
              <a:rPr lang="en-GB" dirty="0">
                <a:latin typeface="Calibri" panose="020F0502020204030204" pitchFamily="34" charset="0"/>
                <a:cs typeface="Calibri" panose="020F0502020204030204" pitchFamily="34" charset="0"/>
                <a:hlinkClick r:id="rId7"/>
              </a:rPr>
              <a:t>https://</a:t>
            </a:r>
            <a:r>
              <a:rPr lang="en-GB" dirty="0" smtClean="0">
                <a:latin typeface="Calibri" panose="020F0502020204030204" pitchFamily="34" charset="0"/>
                <a:cs typeface="Calibri" panose="020F0502020204030204" pitchFamily="34" charset="0"/>
                <a:hlinkClick r:id="rId7"/>
              </a:rPr>
              <a:t>gks1.dahuasecurity.com/de/list/13184?pagesize=30</a:t>
            </a:r>
            <a:endParaRPr lang="en-GB" dirty="0">
              <a:latin typeface="Calibri" panose="020F0502020204030204" pitchFamily="34" charset="0"/>
              <a:cs typeface="Calibri" panose="020F0502020204030204" pitchFamily="34" charset="0"/>
            </a:endParaRPr>
          </a:p>
          <a:p>
            <a:pPr marL="342900" indent="-342900">
              <a:buFont typeface="+mj-lt"/>
              <a:buAutoNum type="arabicPeriod"/>
            </a:pPr>
            <a:r>
              <a:rPr lang="en-GB" dirty="0" smtClean="0">
                <a:latin typeface="Calibri" panose="020F0502020204030204" pitchFamily="34" charset="0"/>
                <a:cs typeface="Calibri" panose="020F0502020204030204" pitchFamily="34" charset="0"/>
              </a:rPr>
              <a:t>Technical </a:t>
            </a:r>
            <a:r>
              <a:rPr lang="en-GB" dirty="0">
                <a:latin typeface="Calibri" panose="020F0502020204030204" pitchFamily="34" charset="0"/>
                <a:cs typeface="Calibri" panose="020F0502020204030204" pitchFamily="34" charset="0"/>
              </a:rPr>
              <a:t>support (software tools/configuration guidance </a:t>
            </a:r>
            <a:r>
              <a:rPr lang="en-GB" dirty="0" smtClean="0">
                <a:latin typeface="Calibri" panose="020F0502020204030204" pitchFamily="34" charset="0"/>
                <a:cs typeface="Calibri" panose="020F0502020204030204" pitchFamily="34" charset="0"/>
              </a:rPr>
              <a:t>documents/videos/FAQ): </a:t>
            </a:r>
          </a:p>
          <a:p>
            <a:pPr defTabSz="1219170">
              <a:lnSpc>
                <a:spcPct val="150000"/>
              </a:lnSpc>
            </a:pPr>
            <a:r>
              <a:rPr lang="en-US" altLang="zh-CN" sz="1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	</a:t>
            </a:r>
            <a:r>
              <a:rPr lang="en-US" altLang="zh-CN" sz="1400" b="1" dirty="0" smtClean="0">
                <a:solidFill>
                  <a:srgbClr val="0070C0"/>
                </a:solidFill>
                <a:latin typeface="Calibri" panose="020F0502020204030204" pitchFamily="34" charset="0"/>
                <a:ea typeface="微软雅黑" panose="020B0503020204020204" pitchFamily="34" charset="-122"/>
                <a:cs typeface="Calibri" panose="020F0502020204030204" pitchFamily="34" charset="0"/>
              </a:rPr>
              <a:t>Customer </a:t>
            </a:r>
            <a:r>
              <a:rPr lang="en-US" altLang="zh-CN" sz="1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or Visitor</a:t>
            </a:r>
            <a:r>
              <a:rPr lang="zh-CN" altLang="en-US" sz="140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t>
            </a:r>
            <a:r>
              <a:rPr lang="en-US" altLang="zh-CN" sz="1400" b="1" dirty="0">
                <a:solidFill>
                  <a:prstClr val="black"/>
                </a:solidFill>
                <a:latin typeface="Calibri" panose="020F0502020204030204" pitchFamily="34" charset="0"/>
                <a:ea typeface="微软雅黑" panose="020B0503020204020204" pitchFamily="34" charset="-122"/>
                <a:cs typeface="Calibri" panose="020F0502020204030204" pitchFamily="34" charset="0"/>
              </a:rPr>
              <a:t>https://support.dahuasecurity.com/en</a:t>
            </a:r>
            <a:endParaRPr lang="zh-CN" altLang="en-US" sz="1400" b="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defTabSz="1219170">
              <a:lnSpc>
                <a:spcPct val="150000"/>
              </a:lnSpc>
            </a:pPr>
            <a:r>
              <a:rPr lang="en-US" altLang="zh-CN" sz="1400" b="1" dirty="0" smtClean="0">
                <a:solidFill>
                  <a:srgbClr val="0070C0"/>
                </a:solidFill>
                <a:latin typeface="Calibri" panose="020F0502020204030204" pitchFamily="34" charset="0"/>
                <a:ea typeface="微软雅黑" panose="020B0503020204020204" pitchFamily="34" charset="-122"/>
                <a:cs typeface="Calibri" panose="020F0502020204030204" pitchFamily="34" charset="0"/>
              </a:rPr>
              <a:t>	</a:t>
            </a:r>
            <a:r>
              <a:rPr lang="en-US" altLang="zh-CN" sz="1400" b="1" dirty="0" err="1" smtClean="0">
                <a:solidFill>
                  <a:srgbClr val="0070C0"/>
                </a:solidFill>
                <a:latin typeface="Calibri" panose="020F0502020204030204" pitchFamily="34" charset="0"/>
                <a:ea typeface="微软雅黑" panose="020B0503020204020204" pitchFamily="34" charset="-122"/>
                <a:cs typeface="Calibri" panose="020F0502020204030204" pitchFamily="34" charset="0"/>
              </a:rPr>
              <a:t>Dahua</a:t>
            </a:r>
            <a:r>
              <a:rPr lang="en-US" altLang="zh-CN" sz="1400" b="1" dirty="0" smtClean="0">
                <a:solidFill>
                  <a:srgbClr val="0070C0"/>
                </a:solidFill>
                <a:latin typeface="Calibri" panose="020F0502020204030204" pitchFamily="34" charset="0"/>
                <a:ea typeface="微软雅黑" panose="020B0503020204020204" pitchFamily="34" charset="-122"/>
                <a:cs typeface="Calibri" panose="020F0502020204030204" pitchFamily="34" charset="0"/>
              </a:rPr>
              <a:t> </a:t>
            </a:r>
            <a:r>
              <a:rPr lang="en-US" altLang="zh-CN" sz="1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Employee</a:t>
            </a:r>
            <a:r>
              <a:rPr lang="zh-CN" altLang="en-US" sz="140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t>
            </a:r>
            <a:r>
              <a:rPr lang="en-US" altLang="zh-CN" sz="14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VPN</a:t>
            </a:r>
            <a:r>
              <a:rPr lang="en-US" altLang="zh-CN" sz="140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a:t>
            </a:r>
            <a:r>
              <a:rPr lang="en-US" altLang="zh-CN" sz="14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a:t>
            </a:r>
            <a:r>
              <a:rPr lang="en-US" altLang="zh-CN" sz="140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a:t>
            </a:r>
            <a:r>
              <a:rPr lang="en-US" altLang="zh-CN" sz="1400" b="1" dirty="0">
                <a:solidFill>
                  <a:prstClr val="black"/>
                </a:solidFill>
                <a:latin typeface="Calibri" panose="020F0502020204030204" pitchFamily="34" charset="0"/>
                <a:ea typeface="微软雅黑" panose="020B0503020204020204" pitchFamily="34" charset="-122"/>
                <a:cs typeface="Calibri" panose="020F0502020204030204" pitchFamily="34" charset="0"/>
                <a:hlinkClick r:id="rId8"/>
              </a:rPr>
              <a:t>https://</a:t>
            </a:r>
            <a:r>
              <a:rPr lang="en-US" altLang="zh-CN" sz="1400" b="1" dirty="0" smtClean="0">
                <a:solidFill>
                  <a:prstClr val="black"/>
                </a:solidFill>
                <a:latin typeface="Calibri" panose="020F0502020204030204" pitchFamily="34" charset="0"/>
                <a:ea typeface="微软雅黑" panose="020B0503020204020204" pitchFamily="34" charset="-122"/>
                <a:cs typeface="Calibri" panose="020F0502020204030204" pitchFamily="34" charset="0"/>
                <a:hlinkClick r:id="rId8"/>
              </a:rPr>
              <a:t>support</a:t>
            </a:r>
            <a:r>
              <a:rPr lang="en-US" altLang="zh-CN" sz="1400" b="1" dirty="0" smtClean="0">
                <a:solidFill>
                  <a:srgbClr val="FF0000"/>
                </a:solidFill>
                <a:latin typeface="Calibri" panose="020F0502020204030204" pitchFamily="34" charset="0"/>
                <a:ea typeface="微软雅黑" panose="020B0503020204020204" pitchFamily="34" charset="-122"/>
                <a:cs typeface="Calibri" panose="020F0502020204030204" pitchFamily="34" charset="0"/>
                <a:hlinkClick r:id="rId8"/>
              </a:rPr>
              <a:t>2</a:t>
            </a:r>
            <a:r>
              <a:rPr lang="en-US" altLang="zh-CN" sz="1400" b="1" dirty="0" smtClean="0">
                <a:solidFill>
                  <a:prstClr val="black"/>
                </a:solidFill>
                <a:latin typeface="Calibri" panose="020F0502020204030204" pitchFamily="34" charset="0"/>
                <a:ea typeface="微软雅黑" panose="020B0503020204020204" pitchFamily="34" charset="-122"/>
                <a:cs typeface="Calibri" panose="020F0502020204030204" pitchFamily="34" charset="0"/>
                <a:hlinkClick r:id="rId8"/>
              </a:rPr>
              <a:t>.dahuasecurity.com/en</a:t>
            </a:r>
            <a:endParaRPr lang="en-US" altLang="zh-CN" sz="1400" b="1" dirty="0" smtClean="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defTabSz="1219170">
              <a:lnSpc>
                <a:spcPct val="150000"/>
              </a:lnSpc>
            </a:pPr>
            <a:endParaRPr lang="en-US" altLang="zh-CN" sz="1400" b="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a:p>
            <a:pPr marL="342900" indent="-342900">
              <a:buFont typeface="+mj-lt"/>
              <a:buAutoNum type="arabicPeriod"/>
            </a:pPr>
            <a:endParaRPr lang="en-GB" dirty="0" smtClean="0"/>
          </a:p>
        </p:txBody>
      </p:sp>
      <p:pic>
        <p:nvPicPr>
          <p:cNvPr id="5" name="图片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2711" y="1219535"/>
            <a:ext cx="3552396" cy="4988518"/>
          </a:xfrm>
          <a:prstGeom prst="rect">
            <a:avLst/>
          </a:prstGeom>
        </p:spPr>
      </p:pic>
    </p:spTree>
    <p:extLst>
      <p:ext uri="{BB962C8B-B14F-4D97-AF65-F5344CB8AC3E}">
        <p14:creationId xmlns:p14="http://schemas.microsoft.com/office/powerpoint/2010/main" val="434847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14543" t="30675" r="10333" b="14527"/>
          <a:stretch>
            <a:fillRect/>
          </a:stretch>
        </p:blipFill>
        <p:spPr>
          <a:xfrm>
            <a:off x="1004143" y="1884640"/>
            <a:ext cx="2759149" cy="1267933"/>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7261" y="2186239"/>
            <a:ext cx="1583999" cy="891000"/>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25727" t="30341" r="25436" b="30820"/>
          <a:stretch>
            <a:fillRect/>
          </a:stretch>
        </p:blipFill>
        <p:spPr>
          <a:xfrm>
            <a:off x="1035308" y="1085849"/>
            <a:ext cx="1442292" cy="668075"/>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36332" t="19954" r="36870" b="16252"/>
          <a:stretch>
            <a:fillRect/>
          </a:stretch>
        </p:blipFill>
        <p:spPr>
          <a:xfrm>
            <a:off x="8995225" y="2577655"/>
            <a:ext cx="362879" cy="486000"/>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26657" t="11798" r="25249" b="17434"/>
          <a:stretch>
            <a:fillRect/>
          </a:stretch>
        </p:blipFill>
        <p:spPr>
          <a:xfrm>
            <a:off x="5476602" y="1916239"/>
            <a:ext cx="1166804" cy="1161000"/>
          </a:xfrm>
          <a:prstGeom prst="rect">
            <a:avLst/>
          </a:prstGeom>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l="39523" t="14221" r="40378" b="20672"/>
          <a:stretch>
            <a:fillRect/>
          </a:stretch>
        </p:blipFill>
        <p:spPr>
          <a:xfrm>
            <a:off x="6666225" y="2251290"/>
            <a:ext cx="369779" cy="810000"/>
          </a:xfrm>
          <a:prstGeom prst="rect">
            <a:avLst/>
          </a:prstGeom>
        </p:spPr>
      </p:pic>
      <p:grpSp>
        <p:nvGrpSpPr>
          <p:cNvPr id="9" name="组合 8"/>
          <p:cNvGrpSpPr/>
          <p:nvPr/>
        </p:nvGrpSpPr>
        <p:grpSpPr>
          <a:xfrm>
            <a:off x="7036004" y="1533182"/>
            <a:ext cx="1957136" cy="1537982"/>
            <a:chOff x="3036418" y="3734021"/>
            <a:chExt cx="2890412" cy="2271382"/>
          </a:xfrm>
        </p:grpSpPr>
        <p:pic>
          <p:nvPicPr>
            <p:cNvPr id="10" name="图片 9"/>
            <p:cNvPicPr>
              <a:picLocks noChangeAspect="1"/>
            </p:cNvPicPr>
            <p:nvPr/>
          </p:nvPicPr>
          <p:blipFill rotWithShape="1">
            <a:blip r:embed="rId9" cstate="print">
              <a:extLst>
                <a:ext uri="{28A0092B-C50C-407E-A947-70E740481C1C}">
                  <a14:useLocalDpi xmlns:a14="http://schemas.microsoft.com/office/drawing/2010/main" val="0"/>
                </a:ext>
              </a:extLst>
            </a:blip>
            <a:srcRect l="28575" t="11966" r="25725" b="20803"/>
            <a:stretch>
              <a:fillRect/>
            </a:stretch>
          </p:blipFill>
          <p:spPr>
            <a:xfrm>
              <a:off x="3896011" y="3734021"/>
              <a:ext cx="2030819" cy="2020186"/>
            </a:xfrm>
            <a:prstGeom prst="rect">
              <a:avLst/>
            </a:prstGeom>
          </p:spPr>
        </p:pic>
        <p:pic>
          <p:nvPicPr>
            <p:cNvPr id="11" name="图片 10"/>
            <p:cNvPicPr>
              <a:picLocks noChangeAspect="1"/>
            </p:cNvPicPr>
            <p:nvPr/>
          </p:nvPicPr>
          <p:blipFill rotWithShape="1">
            <a:blip r:embed="rId10" cstate="print">
              <a:extLst>
                <a:ext uri="{28A0092B-C50C-407E-A947-70E740481C1C}">
                  <a14:useLocalDpi xmlns:a14="http://schemas.microsoft.com/office/drawing/2010/main" val="0"/>
                </a:ext>
              </a:extLst>
            </a:blip>
            <a:srcRect l="28827" t="12583" r="25951" b="20894"/>
            <a:stretch>
              <a:fillRect/>
            </a:stretch>
          </p:blipFill>
          <p:spPr>
            <a:xfrm>
              <a:off x="3476847" y="3870251"/>
              <a:ext cx="2009554" cy="1998922"/>
            </a:xfrm>
            <a:prstGeom prst="rect">
              <a:avLst/>
            </a:prstGeom>
          </p:spPr>
        </p:pic>
        <p:pic>
          <p:nvPicPr>
            <p:cNvPr id="12" name="图片 11"/>
            <p:cNvPicPr>
              <a:picLocks noChangeAspect="1"/>
            </p:cNvPicPr>
            <p:nvPr/>
          </p:nvPicPr>
          <p:blipFill rotWithShape="1">
            <a:blip r:embed="rId11" cstate="print">
              <a:extLst>
                <a:ext uri="{28A0092B-C50C-407E-A947-70E740481C1C}">
                  <a14:useLocalDpi xmlns:a14="http://schemas.microsoft.com/office/drawing/2010/main" val="0"/>
                </a:ext>
              </a:extLst>
            </a:blip>
            <a:srcRect l="28459" t="12074" r="25841" b="21050"/>
            <a:stretch>
              <a:fillRect/>
            </a:stretch>
          </p:blipFill>
          <p:spPr>
            <a:xfrm>
              <a:off x="3036418" y="3995849"/>
              <a:ext cx="2030820" cy="2009554"/>
            </a:xfrm>
            <a:prstGeom prst="rect">
              <a:avLst/>
            </a:prstGeom>
          </p:spPr>
        </p:pic>
      </p:grpSp>
      <p:pic>
        <p:nvPicPr>
          <p:cNvPr id="13" name="图片 12"/>
          <p:cNvPicPr>
            <a:picLocks noChangeAspect="1"/>
          </p:cNvPicPr>
          <p:nvPr/>
        </p:nvPicPr>
        <p:blipFill rotWithShape="1">
          <a:blip r:embed="rId12" cstate="print">
            <a:extLst>
              <a:ext uri="{28A0092B-C50C-407E-A947-70E740481C1C}">
                <a14:useLocalDpi xmlns:a14="http://schemas.microsoft.com/office/drawing/2010/main" val="0"/>
              </a:ext>
            </a:extLst>
          </a:blip>
          <a:srcRect l="36407" t="19874" r="36641" b="16250"/>
          <a:stretch>
            <a:fillRect/>
          </a:stretch>
        </p:blipFill>
        <p:spPr>
          <a:xfrm>
            <a:off x="1391954" y="4253689"/>
            <a:ext cx="364500" cy="486000"/>
          </a:xfrm>
          <a:prstGeom prst="rect">
            <a:avLst/>
          </a:prstGeom>
        </p:spPr>
      </p:pic>
      <p:pic>
        <p:nvPicPr>
          <p:cNvPr id="14" name="图片 13"/>
          <p:cNvPicPr>
            <a:picLocks noChangeAspect="1"/>
          </p:cNvPicPr>
          <p:nvPr/>
        </p:nvPicPr>
        <p:blipFill rotWithShape="1">
          <a:blip r:embed="rId13" cstate="print">
            <a:extLst>
              <a:ext uri="{28A0092B-C50C-407E-A947-70E740481C1C}">
                <a14:useLocalDpi xmlns:a14="http://schemas.microsoft.com/office/drawing/2010/main" val="0"/>
              </a:ext>
            </a:extLst>
          </a:blip>
          <a:srcRect l="21679" t="20617" r="27658" b="23266"/>
          <a:stretch>
            <a:fillRect/>
          </a:stretch>
        </p:blipFill>
        <p:spPr>
          <a:xfrm>
            <a:off x="1921252" y="3982120"/>
            <a:ext cx="725672" cy="757570"/>
          </a:xfrm>
          <a:prstGeom prst="rect">
            <a:avLst/>
          </a:prstGeom>
        </p:spPr>
      </p:pic>
      <p:pic>
        <p:nvPicPr>
          <p:cNvPr id="15" name="图片 14"/>
          <p:cNvPicPr>
            <a:picLocks noChangeAspect="1"/>
          </p:cNvPicPr>
          <p:nvPr/>
        </p:nvPicPr>
        <p:blipFill rotWithShape="1">
          <a:blip r:embed="rId14" cstate="print">
            <a:extLst>
              <a:ext uri="{28A0092B-C50C-407E-A947-70E740481C1C}">
                <a14:useLocalDpi xmlns:a14="http://schemas.microsoft.com/office/drawing/2010/main" val="0"/>
              </a:ext>
            </a:extLst>
          </a:blip>
          <a:srcRect l="20794" t="5349" r="22768" b="13085"/>
          <a:stretch>
            <a:fillRect/>
          </a:stretch>
        </p:blipFill>
        <p:spPr>
          <a:xfrm>
            <a:off x="2811721" y="3814656"/>
            <a:ext cx="629979" cy="925034"/>
          </a:xfrm>
          <a:prstGeom prst="rect">
            <a:avLst/>
          </a:prstGeom>
        </p:spPr>
      </p:pic>
      <p:pic>
        <p:nvPicPr>
          <p:cNvPr id="16" name="图片 15"/>
          <p:cNvPicPr>
            <a:picLocks noChangeAspect="1"/>
          </p:cNvPicPr>
          <p:nvPr/>
        </p:nvPicPr>
        <p:blipFill rotWithShape="1">
          <a:blip r:embed="rId15" cstate="print">
            <a:extLst>
              <a:ext uri="{28A0092B-C50C-407E-A947-70E740481C1C}">
                <a14:useLocalDpi xmlns:a14="http://schemas.microsoft.com/office/drawing/2010/main" val="0"/>
              </a:ext>
            </a:extLst>
          </a:blip>
          <a:srcRect l="39220" t="10783" r="39382" b="12744"/>
          <a:stretch>
            <a:fillRect/>
          </a:stretch>
        </p:blipFill>
        <p:spPr>
          <a:xfrm>
            <a:off x="5056960" y="3713474"/>
            <a:ext cx="552002" cy="972000"/>
          </a:xfrm>
          <a:prstGeom prst="rect">
            <a:avLst/>
          </a:prstGeom>
        </p:spPr>
      </p:pic>
      <p:sp>
        <p:nvSpPr>
          <p:cNvPr id="17" name="文本框 16"/>
          <p:cNvSpPr txBox="1"/>
          <p:nvPr/>
        </p:nvSpPr>
        <p:spPr bwMode="auto">
          <a:xfrm>
            <a:off x="988629" y="3104814"/>
            <a:ext cx="2749902" cy="398878"/>
          </a:xfrm>
          <a:prstGeom prst="rect">
            <a:avLst/>
          </a:prstGeom>
          <a:noFill/>
          <a:ln w="9525">
            <a:noFill/>
            <a:miter lim="800000"/>
          </a:ln>
        </p:spPr>
        <p:txBody>
          <a:bodyPr wrap="none" lIns="74985" tIns="37490" rIns="74985" bIns="37490" rtlCol="0">
            <a:spAutoFit/>
          </a:bodyPr>
          <a:lstStyle/>
          <a:p>
            <a:pPr algn="ctr" defTabSz="751205" eaLnBrk="0" hangingPunct="0">
              <a:defRPr/>
            </a:pPr>
            <a:r>
              <a:rPr lang="en-US" altLang="zh-CN" sz="1050" dirty="0" smtClean="0">
                <a:solidFill>
                  <a:srgbClr val="000000"/>
                </a:solidFill>
                <a:latin typeface="Calibri" panose="020F0502020204030204" pitchFamily="34" charset="0"/>
                <a:ea typeface="Microsoft YaHei" panose="020B0503020204020204" pitchFamily="34" charset="-122"/>
                <a:cs typeface="Calibri" panose="020F0502020204030204" pitchFamily="34" charset="0"/>
              </a:rPr>
              <a:t>Released in March, 2021 </a:t>
            </a:r>
            <a:endParaRPr lang="en-US" altLang="zh-CN" sz="1050" dirty="0">
              <a:solidFill>
                <a:srgbClr val="000000"/>
              </a:solidFill>
              <a:latin typeface="Calibri" panose="020F0502020204030204" pitchFamily="34" charset="0"/>
              <a:ea typeface="Microsoft YaHei" panose="020B0503020204020204" pitchFamily="34" charset="-122"/>
              <a:cs typeface="Calibri" panose="020F0502020204030204" pitchFamily="34" charset="0"/>
            </a:endParaRPr>
          </a:p>
          <a:p>
            <a:pPr algn="ctr" defTabSz="751205" eaLnBrk="0" hangingPunct="0">
              <a:defRPr/>
            </a:pPr>
            <a:r>
              <a:rPr lang="en-US" altLang="zh-CN" sz="1050" dirty="0" smtClean="0">
                <a:solidFill>
                  <a:srgbClr val="0070C0"/>
                </a:solidFill>
                <a:latin typeface="Calibri" panose="020F0502020204030204" pitchFamily="34" charset="0"/>
                <a:ea typeface="Microsoft YaHei" panose="020B0503020204020204" pitchFamily="34" charset="-122"/>
                <a:cs typeface="Calibri" panose="020F0502020204030204" pitchFamily="34" charset="0"/>
              </a:rPr>
              <a:t>Hub, Wireless Siren, </a:t>
            </a:r>
            <a:r>
              <a:rPr lang="en-US" altLang="zh-CN" sz="1050" dirty="0" err="1" smtClean="0">
                <a:solidFill>
                  <a:srgbClr val="0070C0"/>
                </a:solidFill>
                <a:latin typeface="Calibri" panose="020F0502020204030204" pitchFamily="34" charset="0"/>
                <a:ea typeface="Microsoft YaHei" panose="020B0503020204020204" pitchFamily="34" charset="-122"/>
                <a:cs typeface="Calibri" panose="020F0502020204030204" pitchFamily="34" charset="0"/>
              </a:rPr>
              <a:t>Keyfob</a:t>
            </a:r>
            <a:r>
              <a:rPr lang="en-US" altLang="zh-CN" sz="1050" dirty="0" smtClean="0">
                <a:solidFill>
                  <a:srgbClr val="0070C0"/>
                </a:solidFill>
                <a:latin typeface="Calibri" panose="020F0502020204030204" pitchFamily="34" charset="0"/>
                <a:ea typeface="Microsoft YaHei" panose="020B0503020204020204" pitchFamily="34" charset="-122"/>
                <a:cs typeface="Calibri" panose="020F0502020204030204" pitchFamily="34" charset="0"/>
              </a:rPr>
              <a:t>, PIR, Door Detector</a:t>
            </a:r>
            <a:endParaRPr lang="zh-CN" altLang="en-US" sz="1050" dirty="0">
              <a:solidFill>
                <a:srgbClr val="0070C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8" name="文本框 17"/>
          <p:cNvSpPr txBox="1"/>
          <p:nvPr/>
        </p:nvSpPr>
        <p:spPr bwMode="auto">
          <a:xfrm>
            <a:off x="5103261" y="3108403"/>
            <a:ext cx="5167231" cy="398878"/>
          </a:xfrm>
          <a:prstGeom prst="rect">
            <a:avLst/>
          </a:prstGeom>
          <a:noFill/>
          <a:ln w="9525">
            <a:noFill/>
            <a:miter lim="800000"/>
          </a:ln>
        </p:spPr>
        <p:txBody>
          <a:bodyPr wrap="none" lIns="74985" tIns="37490" rIns="74985" bIns="37490" rtlCol="0">
            <a:spAutoFit/>
          </a:bodyPr>
          <a:lstStyle/>
          <a:p>
            <a:pPr algn="ctr" defTabSz="751205" eaLnBrk="0" hangingPunct="0">
              <a:defRPr/>
            </a:pPr>
            <a:r>
              <a:rPr lang="en-US" altLang="zh-CN" sz="1050" dirty="0" smtClean="0">
                <a:solidFill>
                  <a:srgbClr val="000000"/>
                </a:solidFill>
                <a:latin typeface="Calibri" panose="020F0502020204030204" pitchFamily="34" charset="0"/>
                <a:ea typeface="Microsoft YaHei" panose="020B0503020204020204" pitchFamily="34" charset="-122"/>
                <a:cs typeface="Calibri" panose="020F0502020204030204" pitchFamily="34" charset="0"/>
              </a:rPr>
              <a:t>Released in Sept., 2021~Feb., 2022</a:t>
            </a:r>
            <a:endParaRPr lang="en-US" altLang="zh-CN" sz="1050" dirty="0">
              <a:solidFill>
                <a:srgbClr val="000000"/>
              </a:solidFill>
              <a:latin typeface="Calibri" panose="020F0502020204030204" pitchFamily="34" charset="0"/>
              <a:ea typeface="Microsoft YaHei" panose="020B0503020204020204" pitchFamily="34" charset="-122"/>
              <a:cs typeface="Calibri" panose="020F0502020204030204" pitchFamily="34" charset="0"/>
            </a:endParaRPr>
          </a:p>
          <a:p>
            <a:pPr algn="ctr" defTabSz="751205" eaLnBrk="0" hangingPunct="0">
              <a:defRPr/>
            </a:pPr>
            <a:r>
              <a:rPr lang="en-US" altLang="zh-CN" sz="1050" dirty="0" smtClean="0">
                <a:solidFill>
                  <a:srgbClr val="0070C0"/>
                </a:solidFill>
                <a:latin typeface="Calibri" panose="020F0502020204030204" pitchFamily="34" charset="0"/>
                <a:ea typeface="Microsoft YaHei" panose="020B0503020204020204" pitchFamily="34" charset="-122"/>
                <a:cs typeface="Calibri" panose="020F0502020204030204" pitchFamily="34" charset="0"/>
              </a:rPr>
              <a:t>Door Detector, Repeater, Input Expander,  External Siren, Emergency Button (Single Button)</a:t>
            </a:r>
            <a:endParaRPr lang="zh-CN" altLang="en-US" sz="1050" dirty="0">
              <a:solidFill>
                <a:srgbClr val="0070C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9" name="文本框 18"/>
          <p:cNvSpPr txBox="1"/>
          <p:nvPr/>
        </p:nvSpPr>
        <p:spPr bwMode="auto">
          <a:xfrm>
            <a:off x="501646" y="4789233"/>
            <a:ext cx="3487284" cy="398878"/>
          </a:xfrm>
          <a:prstGeom prst="rect">
            <a:avLst/>
          </a:prstGeom>
          <a:noFill/>
          <a:ln w="9525">
            <a:noFill/>
            <a:miter lim="800000"/>
          </a:ln>
        </p:spPr>
        <p:txBody>
          <a:bodyPr wrap="none" lIns="74985" tIns="37490" rIns="74985" bIns="37490" rtlCol="0">
            <a:spAutoFit/>
          </a:bodyPr>
          <a:lstStyle/>
          <a:p>
            <a:pPr algn="ctr" defTabSz="751205" eaLnBrk="0" hangingPunct="0">
              <a:defRPr/>
            </a:pPr>
            <a:r>
              <a:rPr lang="en-US" altLang="zh-CN" sz="1050" dirty="0" smtClean="0">
                <a:solidFill>
                  <a:srgbClr val="000000"/>
                </a:solidFill>
                <a:latin typeface="Calibri" panose="020F0502020204030204" pitchFamily="34" charset="0"/>
                <a:ea typeface="Microsoft YaHei" panose="020B0503020204020204" pitchFamily="34" charset="-122"/>
                <a:cs typeface="Calibri" panose="020F0502020204030204" pitchFamily="34" charset="0"/>
              </a:rPr>
              <a:t>Released </a:t>
            </a:r>
            <a:r>
              <a:rPr lang="en-US" altLang="zh-CN" sz="105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in </a:t>
            </a:r>
            <a:r>
              <a:rPr lang="en-US" altLang="zh-CN" sz="1050" dirty="0" smtClean="0">
                <a:solidFill>
                  <a:srgbClr val="000000"/>
                </a:solidFill>
                <a:latin typeface="Calibri" panose="020F0502020204030204" pitchFamily="34" charset="0"/>
                <a:ea typeface="Microsoft YaHei" panose="020B0503020204020204" pitchFamily="34" charset="-122"/>
                <a:cs typeface="Calibri" panose="020F0502020204030204" pitchFamily="34" charset="0"/>
              </a:rPr>
              <a:t>April, 2022</a:t>
            </a:r>
            <a:endParaRPr lang="en-US" altLang="zh-CN" sz="1050" dirty="0">
              <a:solidFill>
                <a:srgbClr val="000000"/>
              </a:solidFill>
              <a:latin typeface="Calibri" panose="020F0502020204030204" pitchFamily="34" charset="0"/>
              <a:ea typeface="Microsoft YaHei" panose="020B0503020204020204" pitchFamily="34" charset="-122"/>
              <a:cs typeface="Calibri" panose="020F0502020204030204" pitchFamily="34" charset="0"/>
            </a:endParaRPr>
          </a:p>
          <a:p>
            <a:pPr algn="ctr" defTabSz="751205" eaLnBrk="0" hangingPunct="0">
              <a:defRPr/>
            </a:pPr>
            <a:r>
              <a:rPr lang="en-US" altLang="zh-CN" sz="1050" dirty="0">
                <a:solidFill>
                  <a:srgbClr val="0070C0"/>
                </a:solidFill>
                <a:latin typeface="Calibri" panose="020F0502020204030204" pitchFamily="34" charset="0"/>
                <a:ea typeface="Microsoft YaHei" panose="020B0503020204020204" pitchFamily="34" charset="-122"/>
                <a:cs typeface="Calibri" panose="020F0502020204030204" pitchFamily="34" charset="0"/>
              </a:rPr>
              <a:t>Emergency Button </a:t>
            </a:r>
            <a:r>
              <a:rPr lang="en-US" altLang="zh-CN" sz="1050" dirty="0" smtClean="0">
                <a:solidFill>
                  <a:srgbClr val="0070C0"/>
                </a:solidFill>
                <a:latin typeface="Calibri" panose="020F0502020204030204" pitchFamily="34" charset="0"/>
                <a:ea typeface="Microsoft YaHei" panose="020B0503020204020204" pitchFamily="34" charset="-122"/>
                <a:cs typeface="Calibri" panose="020F0502020204030204" pitchFamily="34" charset="0"/>
              </a:rPr>
              <a:t>(Double </a:t>
            </a:r>
            <a:r>
              <a:rPr lang="en-US" altLang="zh-CN" sz="1050" dirty="0">
                <a:solidFill>
                  <a:srgbClr val="0070C0"/>
                </a:solidFill>
                <a:latin typeface="Calibri" panose="020F0502020204030204" pitchFamily="34" charset="0"/>
                <a:ea typeface="Microsoft YaHei" panose="020B0503020204020204" pitchFamily="34" charset="-122"/>
                <a:cs typeface="Calibri" panose="020F0502020204030204" pitchFamily="34" charset="0"/>
              </a:rPr>
              <a:t>Button</a:t>
            </a:r>
            <a:r>
              <a:rPr lang="en-US" altLang="zh-CN" sz="1050" dirty="0" smtClean="0">
                <a:solidFill>
                  <a:srgbClr val="0070C0"/>
                </a:solidFill>
                <a:latin typeface="Calibri" panose="020F0502020204030204" pitchFamily="34" charset="0"/>
                <a:ea typeface="Microsoft YaHei" panose="020B0503020204020204" pitchFamily="34" charset="-122"/>
                <a:cs typeface="Calibri" panose="020F0502020204030204" pitchFamily="34" charset="0"/>
              </a:rPr>
              <a:t>), Smoke Detector, Keypad</a:t>
            </a:r>
            <a:endParaRPr lang="zh-CN" altLang="en-US" sz="1050" dirty="0">
              <a:solidFill>
                <a:srgbClr val="0070C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20" name="文本框 19"/>
          <p:cNvSpPr txBox="1"/>
          <p:nvPr/>
        </p:nvSpPr>
        <p:spPr bwMode="auto">
          <a:xfrm>
            <a:off x="4567186" y="4832908"/>
            <a:ext cx="1398571" cy="398878"/>
          </a:xfrm>
          <a:prstGeom prst="rect">
            <a:avLst/>
          </a:prstGeom>
          <a:noFill/>
          <a:ln w="9525">
            <a:noFill/>
            <a:miter lim="800000"/>
          </a:ln>
        </p:spPr>
        <p:txBody>
          <a:bodyPr wrap="none" lIns="74985" tIns="37490" rIns="74985" bIns="37490" rtlCol="0">
            <a:spAutoFit/>
          </a:bodyPr>
          <a:lstStyle/>
          <a:p>
            <a:pPr algn="ctr" defTabSz="751205" eaLnBrk="0" hangingPunct="0">
              <a:defRPr/>
            </a:pPr>
            <a:r>
              <a:rPr lang="en-US" altLang="zh-CN" sz="105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Released </a:t>
            </a:r>
            <a:r>
              <a:rPr lang="en-US" altLang="zh-CN" sz="1050" dirty="0" smtClean="0">
                <a:solidFill>
                  <a:srgbClr val="000000"/>
                </a:solidFill>
                <a:latin typeface="Calibri" panose="020F0502020204030204" pitchFamily="34" charset="0"/>
                <a:ea typeface="Microsoft YaHei" panose="020B0503020204020204" pitchFamily="34" charset="-122"/>
                <a:cs typeface="Calibri" panose="020F0502020204030204" pitchFamily="34" charset="0"/>
              </a:rPr>
              <a:t>in June, </a:t>
            </a:r>
            <a:r>
              <a:rPr lang="en-US" altLang="zh-CN" sz="105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2022</a:t>
            </a:r>
          </a:p>
          <a:p>
            <a:pPr algn="ctr" defTabSz="751205" eaLnBrk="0" hangingPunct="0">
              <a:defRPr/>
            </a:pPr>
            <a:r>
              <a:rPr lang="en-US" altLang="zh-CN" sz="1050" dirty="0" smtClean="0">
                <a:solidFill>
                  <a:srgbClr val="0070C0"/>
                </a:solidFill>
                <a:latin typeface="Calibri" panose="020F0502020204030204" pitchFamily="34" charset="0"/>
                <a:ea typeface="Microsoft YaHei" panose="020B0503020204020204" pitchFamily="34" charset="-122"/>
                <a:cs typeface="Calibri" panose="020F0502020204030204" pitchFamily="34" charset="0"/>
              </a:rPr>
              <a:t>PIR </a:t>
            </a:r>
            <a:r>
              <a:rPr lang="en-US" altLang="zh-CN" sz="1050" dirty="0">
                <a:solidFill>
                  <a:srgbClr val="0070C0"/>
                </a:solidFill>
                <a:latin typeface="Calibri" panose="020F0502020204030204" pitchFamily="34" charset="0"/>
                <a:ea typeface="Microsoft YaHei" panose="020B0503020204020204" pitchFamily="34" charset="-122"/>
                <a:cs typeface="Calibri" panose="020F0502020204030204" pitchFamily="34" charset="0"/>
              </a:rPr>
              <a:t>Camera</a:t>
            </a:r>
            <a:endParaRPr lang="zh-CN" altLang="en-US" sz="1050" dirty="0">
              <a:solidFill>
                <a:srgbClr val="0070C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21" name="文本框 20"/>
          <p:cNvSpPr txBox="1"/>
          <p:nvPr/>
        </p:nvSpPr>
        <p:spPr bwMode="auto">
          <a:xfrm>
            <a:off x="6204867" y="4905943"/>
            <a:ext cx="1528414" cy="398878"/>
          </a:xfrm>
          <a:prstGeom prst="rect">
            <a:avLst/>
          </a:prstGeom>
          <a:noFill/>
          <a:ln w="9525">
            <a:noFill/>
            <a:miter lim="800000"/>
          </a:ln>
        </p:spPr>
        <p:txBody>
          <a:bodyPr wrap="none" lIns="74985" tIns="37490" rIns="74985" bIns="37490" rtlCol="0">
            <a:spAutoFit/>
          </a:bodyPr>
          <a:lstStyle/>
          <a:p>
            <a:pPr algn="ctr" defTabSz="751205" eaLnBrk="0" hangingPunct="0">
              <a:defRPr/>
            </a:pPr>
            <a:r>
              <a:rPr lang="en-US" altLang="zh-CN" sz="105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Released in </a:t>
            </a:r>
            <a:r>
              <a:rPr lang="en-US" altLang="zh-CN" sz="1050" dirty="0" smtClean="0">
                <a:solidFill>
                  <a:srgbClr val="000000"/>
                </a:solidFill>
                <a:latin typeface="Calibri" panose="020F0502020204030204" pitchFamily="34" charset="0"/>
                <a:ea typeface="Microsoft YaHei" panose="020B0503020204020204" pitchFamily="34" charset="-122"/>
                <a:cs typeface="Calibri" panose="020F0502020204030204" pitchFamily="34" charset="0"/>
              </a:rPr>
              <a:t>August, </a:t>
            </a:r>
            <a:r>
              <a:rPr lang="en-US" altLang="zh-CN" sz="105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2022</a:t>
            </a:r>
          </a:p>
          <a:p>
            <a:pPr algn="ctr" defTabSz="751205" eaLnBrk="0" hangingPunct="0">
              <a:defRPr/>
            </a:pPr>
            <a:r>
              <a:rPr lang="en-US" altLang="zh-CN" sz="1050" dirty="0" smtClean="0">
                <a:solidFill>
                  <a:srgbClr val="0070C0"/>
                </a:solidFill>
                <a:latin typeface="Calibri" panose="020F0502020204030204" pitchFamily="34" charset="0"/>
                <a:ea typeface="Microsoft YaHei" panose="020B0503020204020204" pitchFamily="34" charset="-122"/>
                <a:cs typeface="Calibri" panose="020F0502020204030204" pitchFamily="34" charset="0"/>
              </a:rPr>
              <a:t>Relay</a:t>
            </a:r>
            <a:endParaRPr lang="zh-CN" altLang="en-US" sz="1050" dirty="0">
              <a:solidFill>
                <a:srgbClr val="0070C0"/>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25" name="图片 24"/>
          <p:cNvPicPr>
            <a:picLocks noChangeAspect="1"/>
          </p:cNvPicPr>
          <p:nvPr/>
        </p:nvPicPr>
        <p:blipFill rotWithShape="1">
          <a:blip r:embed="rId16" cstate="print">
            <a:extLst>
              <a:ext uri="{28A0092B-C50C-407E-A947-70E740481C1C}">
                <a14:useLocalDpi xmlns:a14="http://schemas.microsoft.com/office/drawing/2010/main" val="0"/>
              </a:ext>
            </a:extLst>
          </a:blip>
          <a:srcRect l="23947" t="14983" r="23862" b="15768"/>
          <a:stretch>
            <a:fillRect/>
          </a:stretch>
        </p:blipFill>
        <p:spPr>
          <a:xfrm>
            <a:off x="6711239" y="4263052"/>
            <a:ext cx="466364" cy="405000"/>
          </a:xfrm>
          <a:prstGeom prst="rect">
            <a:avLst/>
          </a:prstGeom>
        </p:spPr>
      </p:pic>
      <p:sp>
        <p:nvSpPr>
          <p:cNvPr id="26" name="文本框 25"/>
          <p:cNvSpPr txBox="1"/>
          <p:nvPr/>
        </p:nvSpPr>
        <p:spPr bwMode="auto">
          <a:xfrm>
            <a:off x="3058738" y="1153138"/>
            <a:ext cx="5149667" cy="352711"/>
          </a:xfrm>
          <a:prstGeom prst="rect">
            <a:avLst/>
          </a:prstGeom>
          <a:noFill/>
          <a:ln w="9525">
            <a:noFill/>
            <a:miter lim="800000"/>
          </a:ln>
        </p:spPr>
        <p:txBody>
          <a:bodyPr wrap="square" lIns="74985" tIns="37490" rIns="74985" bIns="37490" rtlCol="0">
            <a:spAutoFit/>
          </a:bodyPr>
          <a:lstStyle/>
          <a:p>
            <a:pPr algn="ctr" defTabSz="751205" eaLnBrk="0" hangingPunct="0">
              <a:defRPr/>
            </a:pPr>
            <a:r>
              <a:rPr lang="en-US" altLang="zh-CN" b="1" dirty="0">
                <a:solidFill>
                  <a:srgbClr val="C00000"/>
                </a:solidFill>
                <a:latin typeface="Calibri" panose="020F0502020204030204" pitchFamily="34" charset="0"/>
                <a:ea typeface="Microsoft YaHei" panose="020B0503020204020204" pitchFamily="34" charset="-122"/>
                <a:cs typeface="Calibri" panose="020F0502020204030204" pitchFamily="34" charset="0"/>
              </a:rPr>
              <a:t>Invisible Connection, Tangible Protection</a:t>
            </a:r>
            <a:r>
              <a:rPr lang="zh-CN" altLang="en-US" b="1" dirty="0">
                <a:solidFill>
                  <a:srgbClr val="000000"/>
                </a:solidFill>
                <a:latin typeface="Calibri" panose="020F0502020204030204" pitchFamily="34" charset="0"/>
                <a:ea typeface="Microsoft YaHei" panose="020B0503020204020204" pitchFamily="34" charset="-122"/>
                <a:cs typeface="Calibri" panose="020F0502020204030204" pitchFamily="34" charset="0"/>
              </a:rPr>
              <a:t>！</a:t>
            </a:r>
          </a:p>
        </p:txBody>
      </p:sp>
      <p:sp>
        <p:nvSpPr>
          <p:cNvPr id="27" name="标题 1"/>
          <p:cNvSpPr txBox="1">
            <a:spLocks/>
          </p:cNvSpPr>
          <p:nvPr/>
        </p:nvSpPr>
        <p:spPr bwMode="auto">
          <a:xfrm>
            <a:off x="546162" y="269554"/>
            <a:ext cx="10284883" cy="868363"/>
          </a:xfrm>
          <a:prstGeom prst="rect">
            <a:avLst/>
          </a:prstGeom>
          <a:noFill/>
          <a:ln w="9525">
            <a:noFill/>
            <a:miter lim="800000"/>
          </a:ln>
        </p:spPr>
        <p:txBody>
          <a:bodyPr vert="horz" wrap="square" lIns="80128" tIns="40064" rIns="80128" bIns="40064" numCol="1" anchor="ctr" anchorCtr="0" compatLnSpc="1"/>
          <a:lstStyle>
            <a:lvl1pPr algn="l" defTabSz="802005" rtl="0" eaLnBrk="0" fontAlgn="base" hangingPunct="0">
              <a:spcBef>
                <a:spcPct val="0"/>
              </a:spcBef>
              <a:spcAft>
                <a:spcPct val="0"/>
              </a:spcAft>
              <a:defRPr sz="3200" b="1" baseline="0">
                <a:solidFill>
                  <a:schemeClr val="tx1">
                    <a:lumMod val="75000"/>
                    <a:lumOff val="25000"/>
                  </a:schemeClr>
                </a:solidFill>
                <a:latin typeface="Calibri" panose="020F0502020204030204" charset="0"/>
                <a:ea typeface="+mj-ea"/>
                <a:cs typeface="Calibri" panose="020F0502020204030204" charset="0"/>
              </a:defRPr>
            </a:lvl1pPr>
            <a:lvl2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2pPr>
            <a:lvl3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3pPr>
            <a:lvl4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4pPr>
            <a:lvl5pPr algn="l" defTabSz="802005" rtl="0" eaLnBrk="0" fontAlgn="base" hangingPunct="0">
              <a:spcBef>
                <a:spcPct val="0"/>
              </a:spcBef>
              <a:spcAft>
                <a:spcPct val="0"/>
              </a:spcAft>
              <a:defRPr sz="3500">
                <a:solidFill>
                  <a:srgbClr val="990000"/>
                </a:solidFill>
                <a:latin typeface="FrutigerNext LT Medium" pitchFamily="34" charset="0"/>
                <a:ea typeface="黑体" panose="02010609060101010101" pitchFamily="2" charset="-122"/>
              </a:defRPr>
            </a:lvl5pPr>
            <a:lvl6pPr marL="4572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6pPr>
            <a:lvl7pPr marL="9144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7pPr>
            <a:lvl8pPr marL="13716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8pPr>
            <a:lvl9pPr marL="1828800" algn="l" defTabSz="802005" rtl="0" fontAlgn="base">
              <a:spcBef>
                <a:spcPct val="0"/>
              </a:spcBef>
              <a:spcAft>
                <a:spcPct val="0"/>
              </a:spcAft>
              <a:defRPr sz="3500">
                <a:solidFill>
                  <a:srgbClr val="990000"/>
                </a:solidFill>
                <a:latin typeface="FrutigerNext LT Medium" pitchFamily="34" charset="0"/>
                <a:ea typeface="黑体" panose="02010609060101010101" pitchFamily="2" charset="-122"/>
              </a:defRPr>
            </a:lvl9pPr>
          </a:lstStyle>
          <a:p>
            <a:r>
              <a:rPr lang="en-US" altLang="zh-CN" kern="0" dirty="0" smtClean="0">
                <a:latin typeface="Calibri" panose="020F0502020204030204" pitchFamily="34" charset="0"/>
                <a:cs typeface="Calibri" panose="020F0502020204030204" pitchFamily="34" charset="0"/>
              </a:rPr>
              <a:t>Products &amp; Solution Overview</a:t>
            </a:r>
            <a:endParaRPr lang="zh-CN" altLang="en-US" kern="0" dirty="0">
              <a:latin typeface="Calibri" panose="020F0502020204030204" pitchFamily="34" charset="0"/>
              <a:cs typeface="Calibri" panose="020F0502020204030204" pitchFamily="34" charset="0"/>
            </a:endParaRPr>
          </a:p>
        </p:txBody>
      </p:sp>
      <p:pic>
        <p:nvPicPr>
          <p:cNvPr id="30" name="图片 29"/>
          <p:cNvPicPr>
            <a:picLocks noChangeAspect="1"/>
          </p:cNvPicPr>
          <p:nvPr/>
        </p:nvPicPr>
        <p:blipFill>
          <a:blip r:embed="rId17"/>
          <a:stretch>
            <a:fillRect/>
          </a:stretch>
        </p:blipFill>
        <p:spPr>
          <a:xfrm>
            <a:off x="8758697" y="3751554"/>
            <a:ext cx="599407" cy="951601"/>
          </a:xfrm>
          <a:prstGeom prst="rect">
            <a:avLst/>
          </a:prstGeom>
        </p:spPr>
      </p:pic>
      <p:sp>
        <p:nvSpPr>
          <p:cNvPr id="31" name="矩形 30"/>
          <p:cNvSpPr/>
          <p:nvPr/>
        </p:nvSpPr>
        <p:spPr>
          <a:xfrm>
            <a:off x="6552203" y="4848283"/>
            <a:ext cx="6096000" cy="415498"/>
          </a:xfrm>
          <a:prstGeom prst="rect">
            <a:avLst/>
          </a:prstGeom>
        </p:spPr>
        <p:txBody>
          <a:bodyPr>
            <a:spAutoFit/>
          </a:bodyPr>
          <a:lstStyle/>
          <a:p>
            <a:pPr algn="ctr" defTabSz="751205" eaLnBrk="0" hangingPunct="0">
              <a:defRPr/>
            </a:pPr>
            <a:r>
              <a:rPr lang="en-US" altLang="zh-CN" sz="1050" dirty="0" smtClean="0">
                <a:solidFill>
                  <a:srgbClr val="000000"/>
                </a:solidFill>
                <a:latin typeface="Calibri" panose="020F0502020204030204" pitchFamily="34" charset="0"/>
                <a:ea typeface="Microsoft YaHei" panose="020B0503020204020204" pitchFamily="34" charset="-122"/>
                <a:cs typeface="Calibri" panose="020F0502020204030204" pitchFamily="34" charset="0"/>
              </a:rPr>
              <a:t>Will release soon</a:t>
            </a:r>
            <a:endParaRPr lang="en-US" altLang="zh-CN" sz="1050" dirty="0">
              <a:solidFill>
                <a:srgbClr val="000000"/>
              </a:solidFill>
              <a:latin typeface="Calibri" panose="020F0502020204030204" pitchFamily="34" charset="0"/>
              <a:ea typeface="Microsoft YaHei" panose="020B0503020204020204" pitchFamily="34" charset="-122"/>
              <a:cs typeface="Calibri" panose="020F0502020204030204" pitchFamily="34" charset="0"/>
            </a:endParaRPr>
          </a:p>
          <a:p>
            <a:pPr algn="ctr" defTabSz="751205" eaLnBrk="0" hangingPunct="0">
              <a:defRPr/>
            </a:pPr>
            <a:r>
              <a:rPr lang="en-US" altLang="zh-CN" sz="1050" dirty="0" smtClean="0">
                <a:solidFill>
                  <a:srgbClr val="0070C0"/>
                </a:solidFill>
                <a:latin typeface="Calibri" panose="020F0502020204030204" pitchFamily="34" charset="0"/>
                <a:ea typeface="Microsoft YaHei" panose="020B0503020204020204" pitchFamily="34" charset="-122"/>
                <a:cs typeface="Calibri" panose="020F0502020204030204" pitchFamily="34" charset="0"/>
              </a:rPr>
              <a:t>Dual-tech, Water Leak</a:t>
            </a:r>
            <a:endParaRPr lang="zh-CN" altLang="en-US" sz="1050" dirty="0">
              <a:solidFill>
                <a:srgbClr val="0070C0"/>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32" name="图片 31"/>
          <p:cNvPicPr>
            <a:picLocks noChangeAspect="1"/>
          </p:cNvPicPr>
          <p:nvPr/>
        </p:nvPicPr>
        <p:blipFill>
          <a:blip r:embed="rId18"/>
          <a:stretch>
            <a:fillRect/>
          </a:stretch>
        </p:blipFill>
        <p:spPr>
          <a:xfrm>
            <a:off x="9532469" y="3599084"/>
            <a:ext cx="727135" cy="1140605"/>
          </a:xfrm>
          <a:prstGeom prst="rect">
            <a:avLst/>
          </a:prstGeom>
        </p:spPr>
      </p:pic>
    </p:spTree>
    <p:extLst>
      <p:ext uri="{BB962C8B-B14F-4D97-AF65-F5344CB8AC3E}">
        <p14:creationId xmlns:p14="http://schemas.microsoft.com/office/powerpoint/2010/main" val="213479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650347" y="583001"/>
            <a:ext cx="7713662" cy="651272"/>
          </a:xfrm>
        </p:spPr>
        <p:txBody>
          <a:bodyPr/>
          <a:lstStyle/>
          <a:p>
            <a:r>
              <a:rPr lang="en-US" altLang="zh-CN" dirty="0" smtClean="0"/>
              <a:t>Software Support</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2686634589"/>
              </p:ext>
            </p:extLst>
          </p:nvPr>
        </p:nvGraphicFramePr>
        <p:xfrm>
          <a:off x="727461" y="1352807"/>
          <a:ext cx="9746574" cy="1121374"/>
        </p:xfrm>
        <a:graphic>
          <a:graphicData uri="http://schemas.openxmlformats.org/drawingml/2006/table">
            <a:tbl>
              <a:tblPr firstRow="1" bandRow="1">
                <a:tableStyleId>{5C22544A-7EE6-4342-B048-85BDC9FD1C3A}</a:tableStyleId>
              </a:tblPr>
              <a:tblGrid>
                <a:gridCol w="1529974">
                  <a:extLst>
                    <a:ext uri="{9D8B030D-6E8A-4147-A177-3AD203B41FA5}">
                      <a16:colId xmlns:a16="http://schemas.microsoft.com/office/drawing/2014/main" val="20000"/>
                    </a:ext>
                  </a:extLst>
                </a:gridCol>
                <a:gridCol w="2054150">
                  <a:extLst>
                    <a:ext uri="{9D8B030D-6E8A-4147-A177-3AD203B41FA5}">
                      <a16:colId xmlns:a16="http://schemas.microsoft.com/office/drawing/2014/main" val="20001"/>
                    </a:ext>
                  </a:extLst>
                </a:gridCol>
                <a:gridCol w="2054150">
                  <a:extLst>
                    <a:ext uri="{9D8B030D-6E8A-4147-A177-3AD203B41FA5}">
                      <a16:colId xmlns:a16="http://schemas.microsoft.com/office/drawing/2014/main" val="20002"/>
                    </a:ext>
                  </a:extLst>
                </a:gridCol>
                <a:gridCol w="2054150">
                  <a:extLst>
                    <a:ext uri="{9D8B030D-6E8A-4147-A177-3AD203B41FA5}">
                      <a16:colId xmlns:a16="http://schemas.microsoft.com/office/drawing/2014/main" val="20003"/>
                    </a:ext>
                  </a:extLst>
                </a:gridCol>
                <a:gridCol w="2054150">
                  <a:extLst>
                    <a:ext uri="{9D8B030D-6E8A-4147-A177-3AD203B41FA5}">
                      <a16:colId xmlns:a16="http://schemas.microsoft.com/office/drawing/2014/main" val="20004"/>
                    </a:ext>
                  </a:extLst>
                </a:gridCol>
              </a:tblGrid>
              <a:tr h="512166">
                <a:tc>
                  <a:txBody>
                    <a:bodyPr/>
                    <a:lstStyle/>
                    <a:p>
                      <a:pPr algn="l"/>
                      <a:r>
                        <a:rPr lang="en-US" altLang="zh-CN" sz="1500" b="1" dirty="0" smtClean="0">
                          <a:solidFill>
                            <a:schemeClr val="tx1"/>
                          </a:solidFill>
                        </a:rPr>
                        <a:t>            SW</a:t>
                      </a:r>
                    </a:p>
                    <a:p>
                      <a:pPr algn="l"/>
                      <a:r>
                        <a:rPr lang="en-US" altLang="zh-CN" sz="1500" b="1" dirty="0" smtClean="0">
                          <a:solidFill>
                            <a:schemeClr val="tx1"/>
                          </a:solidFill>
                        </a:rPr>
                        <a:t>Product</a:t>
                      </a:r>
                      <a:endParaRPr lang="zh-CN" altLang="en-US" sz="1500" b="1" dirty="0">
                        <a:solidFill>
                          <a:schemeClr val="tx1"/>
                        </a:solidFill>
                      </a:endParaRPr>
                    </a:p>
                  </a:txBody>
                  <a:tcPr marL="68580" marR="68580" marT="34290" marB="34290">
                    <a:lnTlToBr w="12700" cap="flat" cmpd="sng" algn="ctr">
                      <a:solidFill>
                        <a:schemeClr val="tx1"/>
                      </a:solidFill>
                      <a:prstDash val="solid"/>
                      <a:round/>
                      <a:headEnd type="none" w="med" len="med"/>
                      <a:tailEnd type="none" w="med" len="med"/>
                    </a:lnTlToBr>
                  </a:tcPr>
                </a:tc>
                <a:tc>
                  <a:txBody>
                    <a:bodyPr/>
                    <a:lstStyle/>
                    <a:p>
                      <a:pPr algn="ctr"/>
                      <a:r>
                        <a:rPr lang="en-US" altLang="zh-CN" sz="1500" b="1" dirty="0" smtClean="0">
                          <a:solidFill>
                            <a:schemeClr val="tx1"/>
                          </a:solidFill>
                        </a:rPr>
                        <a:t>DSS Pro</a:t>
                      </a:r>
                      <a:endParaRPr lang="zh-CN" altLang="en-US" sz="1500" b="1" dirty="0">
                        <a:solidFill>
                          <a:schemeClr val="tx1"/>
                        </a:solidFill>
                      </a:endParaRPr>
                    </a:p>
                  </a:txBody>
                  <a:tcPr marL="68580" marR="68580" marT="34290" marB="34290" anchor="ctr"/>
                </a:tc>
                <a:tc>
                  <a:txBody>
                    <a:bodyPr/>
                    <a:lstStyle/>
                    <a:p>
                      <a:pPr algn="ctr"/>
                      <a:r>
                        <a:rPr lang="en-US" altLang="zh-CN" sz="1500" b="1" dirty="0" smtClean="0">
                          <a:solidFill>
                            <a:schemeClr val="tx1"/>
                          </a:solidFill>
                        </a:rPr>
                        <a:t>DMSS</a:t>
                      </a:r>
                      <a:endParaRPr lang="zh-CN" altLang="en-US" sz="1500" b="1" dirty="0">
                        <a:solidFill>
                          <a:schemeClr val="tx1"/>
                        </a:solidFill>
                      </a:endParaRPr>
                    </a:p>
                  </a:txBody>
                  <a:tcPr marL="68580" marR="68580" marT="34290" marB="34290" anchor="ctr"/>
                </a:tc>
                <a:tc>
                  <a:txBody>
                    <a:bodyPr/>
                    <a:lstStyle/>
                    <a:p>
                      <a:pPr algn="ctr"/>
                      <a:r>
                        <a:rPr lang="en-US" altLang="zh-CN" sz="1500" b="1" dirty="0" smtClean="0">
                          <a:solidFill>
                            <a:schemeClr val="tx1"/>
                          </a:solidFill>
                        </a:rPr>
                        <a:t>COS Pro</a:t>
                      </a:r>
                      <a:endParaRPr lang="zh-CN" altLang="en-US" sz="1500" b="1" dirty="0">
                        <a:solidFill>
                          <a:schemeClr val="tx1"/>
                        </a:solidFill>
                      </a:endParaRPr>
                    </a:p>
                  </a:txBody>
                  <a:tcPr marL="68580" marR="68580" marT="34290" marB="34290" anchor="ctr"/>
                </a:tc>
                <a:tc>
                  <a:txBody>
                    <a:bodyPr/>
                    <a:lstStyle/>
                    <a:p>
                      <a:pPr algn="ctr"/>
                      <a:r>
                        <a:rPr lang="en-US" altLang="zh-CN" sz="1500" b="1" dirty="0" smtClean="0">
                          <a:solidFill>
                            <a:schemeClr val="tx1"/>
                          </a:solidFill>
                        </a:rPr>
                        <a:t>Converter</a:t>
                      </a:r>
                      <a:endParaRPr lang="zh-CN" altLang="en-US" sz="1500" b="1" dirty="0">
                        <a:solidFill>
                          <a:schemeClr val="tx1"/>
                        </a:solidFill>
                      </a:endParaRPr>
                    </a:p>
                  </a:txBody>
                  <a:tcPr marL="68580" marR="68580" marT="34290" marB="34290" anchor="ctr"/>
                </a:tc>
                <a:extLst>
                  <a:ext uri="{0D108BD9-81ED-4DB2-BD59-A6C34878D82A}">
                    <a16:rowId xmlns:a16="http://schemas.microsoft.com/office/drawing/2014/main" val="10000"/>
                  </a:ext>
                </a:extLst>
              </a:tr>
              <a:tr h="595594">
                <a:tc>
                  <a:txBody>
                    <a:bodyPr/>
                    <a:lstStyle/>
                    <a:p>
                      <a:pPr algn="ctr"/>
                      <a:r>
                        <a:rPr lang="en-US" altLang="zh-CN" sz="1000" dirty="0" smtClean="0">
                          <a:solidFill>
                            <a:schemeClr val="tx1"/>
                          </a:solidFill>
                        </a:rPr>
                        <a:t>ARC3000H</a:t>
                      </a:r>
                      <a:endParaRPr lang="zh-CN" altLang="en-US" sz="1000" dirty="0">
                        <a:solidFill>
                          <a:schemeClr val="tx1"/>
                        </a:solidFill>
                      </a:endParaRPr>
                    </a:p>
                  </a:txBody>
                  <a:tcPr marL="68580" marR="68580" marT="34290" marB="34290" anchor="ctr"/>
                </a:tc>
                <a:tc>
                  <a:txBody>
                    <a:bodyPr/>
                    <a:lstStyle/>
                    <a:p>
                      <a:pPr algn="ctr"/>
                      <a:r>
                        <a:rPr lang="en-US" altLang="zh-CN" sz="1100" dirty="0" smtClean="0">
                          <a:solidFill>
                            <a:schemeClr val="tx1"/>
                          </a:solidFill>
                          <a:latin typeface="微软雅黑 Light" panose="020B0502040204020203" pitchFamily="34" charset="-122"/>
                          <a:ea typeface="微软雅黑 Light" panose="020B0502040204020203" pitchFamily="34" charset="-122"/>
                        </a:rPr>
                        <a:t>V8.1</a:t>
                      </a:r>
                      <a:r>
                        <a:rPr lang="zh-CN" altLang="en-US" sz="1100" dirty="0" smtClean="0">
                          <a:solidFill>
                            <a:schemeClr val="tx1"/>
                          </a:solidFill>
                          <a:latin typeface="微软雅黑 Light" panose="020B0502040204020203" pitchFamily="34" charset="-122"/>
                          <a:ea typeface="微软雅黑 Light" panose="020B0502040204020203" pitchFamily="34" charset="-122"/>
                        </a:rPr>
                        <a:t> </a:t>
                      </a:r>
                      <a:r>
                        <a:rPr lang="en-US" altLang="zh-CN" sz="1100" dirty="0" smtClean="0">
                          <a:solidFill>
                            <a:schemeClr val="tx1"/>
                          </a:solidFill>
                          <a:latin typeface="微软雅黑 Light" panose="020B0502040204020203" pitchFamily="34" charset="-122"/>
                          <a:ea typeface="微软雅黑 Light" panose="020B0502040204020203" pitchFamily="34" charset="-122"/>
                        </a:rPr>
                        <a:t>and later</a:t>
                      </a:r>
                      <a:endParaRPr lang="zh-CN" altLang="en-US" sz="1100" dirty="0">
                        <a:solidFill>
                          <a:schemeClr val="tx1"/>
                        </a:solidFill>
                        <a:latin typeface="微软雅黑 Light" panose="020B0502040204020203" pitchFamily="34" charset="-122"/>
                        <a:ea typeface="微软雅黑 Light" panose="020B0502040204020203" pitchFamily="34" charset="-122"/>
                      </a:endParaRPr>
                    </a:p>
                  </a:txBody>
                  <a:tcPr marL="68580" marR="68580" marT="34290" marB="34290" anchor="ctr"/>
                </a:tc>
                <a:tc>
                  <a:txBody>
                    <a:bodyPr/>
                    <a:lstStyle/>
                    <a:p>
                      <a:pPr algn="ctr"/>
                      <a:r>
                        <a:rPr lang="en-US" altLang="zh-CN" sz="1100" dirty="0" smtClean="0">
                          <a:solidFill>
                            <a:schemeClr val="tx1"/>
                          </a:solidFill>
                          <a:latin typeface="微软雅黑 Light" panose="020B0502040204020203" pitchFamily="34" charset="-122"/>
                          <a:ea typeface="微软雅黑 Light" panose="020B0502040204020203" pitchFamily="34" charset="-122"/>
                        </a:rPr>
                        <a:t>By PaaS</a:t>
                      </a:r>
                      <a:endParaRPr lang="en-US" altLang="zh-CN" sz="900" dirty="0" smtClean="0">
                        <a:solidFill>
                          <a:schemeClr val="tx1"/>
                        </a:solidFill>
                        <a:latin typeface="微软雅黑 Light" panose="020B0502040204020203" pitchFamily="34" charset="-122"/>
                        <a:ea typeface="微软雅黑 Light" panose="020B0502040204020203" pitchFamily="34" charset="-122"/>
                      </a:endParaRPr>
                    </a:p>
                  </a:txBody>
                  <a:tcPr marL="68580" marR="68580" marT="34290" marB="34290" anchor="ctr"/>
                </a:tc>
                <a:tc>
                  <a:txBody>
                    <a:bodyPr/>
                    <a:lstStyle/>
                    <a:p>
                      <a:pPr algn="ctr"/>
                      <a:r>
                        <a:rPr lang="en-US" altLang="zh-CN" sz="1100" dirty="0" smtClean="0">
                          <a:solidFill>
                            <a:schemeClr val="tx1"/>
                          </a:solidFill>
                          <a:latin typeface="微软雅黑 Light" panose="020B0502040204020203" pitchFamily="34" charset="-122"/>
                          <a:ea typeface="微软雅黑 Light" panose="020B0502040204020203" pitchFamily="34" charset="-122"/>
                        </a:rPr>
                        <a:t>By PaaS</a:t>
                      </a:r>
                      <a:endParaRPr lang="en-US" altLang="zh-CN" sz="900" dirty="0" smtClean="0">
                        <a:solidFill>
                          <a:schemeClr val="tx1"/>
                        </a:solidFill>
                        <a:latin typeface="微软雅黑 Light" panose="020B0502040204020203" pitchFamily="34" charset="-122"/>
                        <a:ea typeface="微软雅黑 Light" panose="020B0502040204020203" pitchFamily="34" charset="-122"/>
                      </a:endParaRPr>
                    </a:p>
                  </a:txBody>
                  <a:tcPr marL="68580" marR="68580" marT="34290" marB="34290" anchor="ctr"/>
                </a:tc>
                <a:tc>
                  <a:txBody>
                    <a:bodyPr/>
                    <a:lstStyle/>
                    <a:p>
                      <a:pPr algn="ctr"/>
                      <a:r>
                        <a:rPr lang="en-US" altLang="zh-CN" sz="1100" dirty="0" smtClean="0">
                          <a:solidFill>
                            <a:schemeClr val="tx1"/>
                          </a:solidFill>
                          <a:latin typeface="微软雅黑 Light" panose="020B0502040204020203" pitchFamily="34" charset="-122"/>
                          <a:ea typeface="微软雅黑 Light" panose="020B0502040204020203" pitchFamily="34" charset="-122"/>
                        </a:rPr>
                        <a:t>1.Auto</a:t>
                      </a:r>
                      <a:r>
                        <a:rPr lang="en-US" altLang="zh-CN" sz="1100" baseline="0" dirty="0" smtClean="0">
                          <a:solidFill>
                            <a:schemeClr val="tx1"/>
                          </a:solidFill>
                          <a:latin typeface="微软雅黑 Light" panose="020B0502040204020203" pitchFamily="34" charset="-122"/>
                          <a:ea typeface="微软雅黑 Light" panose="020B0502040204020203" pitchFamily="34" charset="-122"/>
                        </a:rPr>
                        <a:t> Register</a:t>
                      </a:r>
                      <a:endParaRPr lang="en-US" altLang="zh-CN" sz="900" dirty="0" smtClean="0">
                        <a:solidFill>
                          <a:schemeClr val="tx1"/>
                        </a:solidFill>
                        <a:latin typeface="微软雅黑 Light" panose="020B0502040204020203" pitchFamily="34" charset="-122"/>
                        <a:ea typeface="微软雅黑 Light" panose="020B0502040204020203" pitchFamily="34" charset="-122"/>
                      </a:endParaRPr>
                    </a:p>
                    <a:p>
                      <a:pPr algn="ctr"/>
                      <a:r>
                        <a:rPr lang="en-US" altLang="zh-CN" sz="900" dirty="0" smtClean="0">
                          <a:solidFill>
                            <a:schemeClr val="tx1"/>
                          </a:solidFill>
                          <a:latin typeface="微软雅黑 Light" panose="020B0502040204020203" pitchFamily="34" charset="-122"/>
                          <a:ea typeface="微软雅黑 Light" panose="020B0502040204020203" pitchFamily="34" charset="-122"/>
                        </a:rPr>
                        <a:t>2.</a:t>
                      </a:r>
                      <a:r>
                        <a:rPr lang="en-GB" altLang="zh-CN" sz="900" dirty="0" smtClean="0">
                          <a:solidFill>
                            <a:schemeClr val="tx1"/>
                          </a:solidFill>
                          <a:latin typeface="微软雅黑 Light" panose="020B0502040204020203" pitchFamily="34" charset="-122"/>
                          <a:ea typeface="微软雅黑 Light" panose="020B0502040204020203" pitchFamily="34" charset="-122"/>
                        </a:rPr>
                        <a:t> Docking through cloud forwarding (under development)</a:t>
                      </a:r>
                      <a:endParaRPr lang="zh-CN" altLang="en-US" sz="1100" dirty="0">
                        <a:solidFill>
                          <a:schemeClr val="tx1"/>
                        </a:solidFill>
                        <a:latin typeface="微软雅黑 Light" panose="020B0502040204020203" pitchFamily="34" charset="-122"/>
                        <a:ea typeface="微软雅黑 Light" panose="020B0502040204020203" pitchFamily="34" charset="-122"/>
                      </a:endParaRPr>
                    </a:p>
                  </a:txBody>
                  <a:tcPr marL="68580" marR="68580" marT="34290" marB="34290" anchor="ctr"/>
                </a:tc>
                <a:extLst>
                  <a:ext uri="{0D108BD9-81ED-4DB2-BD59-A6C34878D82A}">
                    <a16:rowId xmlns:a16="http://schemas.microsoft.com/office/drawing/2014/main" val="10001"/>
                  </a:ext>
                </a:extLst>
              </a:tr>
            </a:tbl>
          </a:graphicData>
        </a:graphic>
      </p:graphicFrame>
      <p:pic>
        <p:nvPicPr>
          <p:cNvPr id="8" name="图片 7"/>
          <p:cNvPicPr>
            <a:picLocks noChangeAspect="1"/>
          </p:cNvPicPr>
          <p:nvPr/>
        </p:nvPicPr>
        <p:blipFill>
          <a:blip r:embed="rId3"/>
          <a:stretch>
            <a:fillRect/>
          </a:stretch>
        </p:blipFill>
        <p:spPr>
          <a:xfrm>
            <a:off x="2278484" y="2592715"/>
            <a:ext cx="6823951" cy="3546305"/>
          </a:xfrm>
          <a:prstGeom prst="rect">
            <a:avLst/>
          </a:prstGeom>
        </p:spPr>
      </p:pic>
    </p:spTree>
    <p:extLst>
      <p:ext uri="{BB962C8B-B14F-4D97-AF65-F5344CB8AC3E}">
        <p14:creationId xmlns:p14="http://schemas.microsoft.com/office/powerpoint/2010/main" val="300594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707" y="483835"/>
            <a:ext cx="7713662" cy="651272"/>
          </a:xfrm>
        </p:spPr>
        <p:txBody>
          <a:bodyPr/>
          <a:lstStyle/>
          <a:p>
            <a:r>
              <a:rPr lang="en-US" altLang="zh-CN" dirty="0" smtClean="0"/>
              <a:t>Application | Scenario</a:t>
            </a:r>
            <a:endParaRPr lang="zh-CN" altLang="en-US" dirty="0"/>
          </a:p>
        </p:txBody>
      </p:sp>
      <p:pic>
        <p:nvPicPr>
          <p:cNvPr id="3" name="Picture 3" descr="Z:\新业务管理中心\售前支持部\内部文件\视频7\视频7彩页\彩页设计原图\别墅-未标注点位.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90" t="12223" r="22149" b="20896"/>
          <a:stretch>
            <a:fillRect/>
          </a:stretch>
        </p:blipFill>
        <p:spPr bwMode="auto">
          <a:xfrm>
            <a:off x="2181659" y="2394190"/>
            <a:ext cx="4297789" cy="3192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0"/>
          <p:cNvSpPr txBox="1"/>
          <p:nvPr/>
        </p:nvSpPr>
        <p:spPr>
          <a:xfrm>
            <a:off x="6606457" y="4725661"/>
            <a:ext cx="863636"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Alarm Hub</a:t>
            </a:r>
            <a:endParaRPr kumimoji="0" 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 name="TextBox 50"/>
          <p:cNvSpPr txBox="1"/>
          <p:nvPr/>
        </p:nvSpPr>
        <p:spPr>
          <a:xfrm>
            <a:off x="8647181" y="3215189"/>
            <a:ext cx="831743"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DMSS</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COS Pro</a:t>
            </a:r>
          </a:p>
        </p:txBody>
      </p:sp>
      <p:sp>
        <p:nvSpPr>
          <p:cNvPr id="6" name="椭圆 5"/>
          <p:cNvSpPr/>
          <p:nvPr/>
        </p:nvSpPr>
        <p:spPr bwMode="auto">
          <a:xfrm>
            <a:off x="4526540" y="2987036"/>
            <a:ext cx="210507" cy="210507"/>
          </a:xfrm>
          <a:prstGeom prst="ellipse">
            <a:avLst/>
          </a:prstGeom>
          <a:solidFill>
            <a:srgbClr val="0E5FAD">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noAutofit/>
          </a:bodyPr>
          <a:lstStyle/>
          <a:p>
            <a:pPr marL="0" marR="0" lvl="0" indent="0" algn="ctr" defTabSz="699135" rtl="0" eaLnBrk="1" fontAlgn="base" latinLnBrk="0" hangingPunct="1">
              <a:lnSpc>
                <a:spcPct val="90000"/>
              </a:lnSpc>
              <a:spcBef>
                <a:spcPct val="0"/>
              </a:spcBef>
              <a:spcAft>
                <a:spcPct val="0"/>
              </a:spcAft>
              <a:buClrTx/>
              <a:buSzTx/>
              <a:buFontTx/>
              <a:buNone/>
              <a:defRPr/>
            </a:pPr>
            <a:endParaRPr kumimoji="0" lang="zh-CN" altLang="en-US" sz="1800" b="0" i="0" u="none" strike="noStrike" kern="1200" cap="none" spc="0" normalizeH="0" baseline="0" noProof="0" dirty="0" err="1">
              <a:ln>
                <a:noFill/>
              </a:ln>
              <a:solidFill>
                <a:prstClr val="black"/>
              </a:solidFill>
              <a:effectLst/>
              <a:uLnTx/>
              <a:uFillTx/>
              <a:latin typeface="FrutigerNext LT Regular"/>
              <a:ea typeface="Segoe UI" panose="020B0502040204020203" pitchFamily="34" charset="0"/>
              <a:cs typeface="Segoe UI" panose="020B0502040204020203" pitchFamily="34" charset="0"/>
            </a:endParaRPr>
          </a:p>
        </p:txBody>
      </p:sp>
      <p:sp>
        <p:nvSpPr>
          <p:cNvPr id="7" name="椭圆 6"/>
          <p:cNvSpPr/>
          <p:nvPr/>
        </p:nvSpPr>
        <p:spPr bwMode="auto">
          <a:xfrm>
            <a:off x="3370056" y="4430772"/>
            <a:ext cx="210507" cy="210507"/>
          </a:xfrm>
          <a:prstGeom prst="ellipse">
            <a:avLst/>
          </a:prstGeom>
          <a:solidFill>
            <a:srgbClr val="0E5FAD">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noAutofit/>
          </a:bodyPr>
          <a:lstStyle/>
          <a:p>
            <a:pPr marL="0" marR="0" lvl="0" indent="0" algn="ctr" defTabSz="699135" rtl="0" eaLnBrk="1" fontAlgn="base" latinLnBrk="0" hangingPunct="1">
              <a:lnSpc>
                <a:spcPct val="90000"/>
              </a:lnSpc>
              <a:spcBef>
                <a:spcPct val="0"/>
              </a:spcBef>
              <a:spcAft>
                <a:spcPct val="0"/>
              </a:spcAft>
              <a:buClrTx/>
              <a:buSzTx/>
              <a:buFontTx/>
              <a:buNone/>
              <a:defRPr/>
            </a:pPr>
            <a:endParaRPr kumimoji="0" lang="zh-CN" altLang="en-US" sz="1800" b="0" i="0" u="none" strike="noStrike" kern="1200" cap="none" spc="0" normalizeH="0" baseline="0" noProof="0" dirty="0" err="1">
              <a:ln>
                <a:noFill/>
              </a:ln>
              <a:solidFill>
                <a:prstClr val="black"/>
              </a:solidFill>
              <a:effectLst/>
              <a:uLnTx/>
              <a:uFillTx/>
              <a:latin typeface="FrutigerNext LT Regular"/>
              <a:ea typeface="Segoe UI" panose="020B0502040204020203" pitchFamily="34" charset="0"/>
              <a:cs typeface="Segoe UI" panose="020B0502040204020203" pitchFamily="34" charset="0"/>
            </a:endParaRPr>
          </a:p>
        </p:txBody>
      </p:sp>
      <p:sp>
        <p:nvSpPr>
          <p:cNvPr id="8" name="椭圆 7"/>
          <p:cNvSpPr/>
          <p:nvPr/>
        </p:nvSpPr>
        <p:spPr bwMode="auto">
          <a:xfrm>
            <a:off x="4578834" y="3286226"/>
            <a:ext cx="210507" cy="210507"/>
          </a:xfrm>
          <a:prstGeom prst="ellipse">
            <a:avLst/>
          </a:prstGeom>
          <a:solidFill>
            <a:srgbClr val="0E5FAD">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noAutofit/>
          </a:bodyPr>
          <a:lstStyle/>
          <a:p>
            <a:pPr marL="0" marR="0" lvl="0" indent="0" algn="ctr" defTabSz="699135" rtl="0" eaLnBrk="1" fontAlgn="base" latinLnBrk="0" hangingPunct="1">
              <a:lnSpc>
                <a:spcPct val="90000"/>
              </a:lnSpc>
              <a:spcBef>
                <a:spcPct val="0"/>
              </a:spcBef>
              <a:spcAft>
                <a:spcPct val="0"/>
              </a:spcAft>
              <a:buClrTx/>
              <a:buSzTx/>
              <a:buFontTx/>
              <a:buNone/>
              <a:defRPr/>
            </a:pPr>
            <a:endParaRPr kumimoji="0" lang="zh-CN" altLang="en-US" sz="1800" b="0" i="0" u="none" strike="noStrike" kern="1200" cap="none" spc="0" normalizeH="0" baseline="0" noProof="0" dirty="0" err="1">
              <a:ln>
                <a:noFill/>
              </a:ln>
              <a:solidFill>
                <a:prstClr val="black"/>
              </a:solidFill>
              <a:effectLst/>
              <a:uLnTx/>
              <a:uFillTx/>
              <a:latin typeface="FrutigerNext LT Regular"/>
              <a:ea typeface="Segoe UI" panose="020B0502040204020203" pitchFamily="34" charset="0"/>
              <a:cs typeface="Segoe UI" panose="020B0502040204020203" pitchFamily="34" charset="0"/>
            </a:endParaRPr>
          </a:p>
        </p:txBody>
      </p:sp>
      <p:sp>
        <p:nvSpPr>
          <p:cNvPr id="9" name="椭圆 8"/>
          <p:cNvSpPr/>
          <p:nvPr/>
        </p:nvSpPr>
        <p:spPr bwMode="auto">
          <a:xfrm>
            <a:off x="3870596" y="4315815"/>
            <a:ext cx="210507" cy="210507"/>
          </a:xfrm>
          <a:prstGeom prst="ellipse">
            <a:avLst/>
          </a:prstGeom>
          <a:solidFill>
            <a:srgbClr val="0E5FAD">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noAutofit/>
          </a:bodyPr>
          <a:lstStyle/>
          <a:p>
            <a:pPr marL="0" marR="0" lvl="0" indent="0" algn="ctr" defTabSz="699135" rtl="0" eaLnBrk="1" fontAlgn="base" latinLnBrk="0" hangingPunct="1">
              <a:lnSpc>
                <a:spcPct val="90000"/>
              </a:lnSpc>
              <a:spcBef>
                <a:spcPct val="0"/>
              </a:spcBef>
              <a:spcAft>
                <a:spcPct val="0"/>
              </a:spcAft>
              <a:buClrTx/>
              <a:buSzTx/>
              <a:buFontTx/>
              <a:buNone/>
              <a:defRPr/>
            </a:pPr>
            <a:endParaRPr kumimoji="0" lang="zh-CN" altLang="en-US" sz="1800" b="0" i="0" u="none" strike="noStrike" kern="1200" cap="none" spc="0" normalizeH="0" baseline="0" noProof="0" dirty="0" err="1">
              <a:ln>
                <a:noFill/>
              </a:ln>
              <a:solidFill>
                <a:prstClr val="black"/>
              </a:solidFill>
              <a:effectLst/>
              <a:uLnTx/>
              <a:uFillTx/>
              <a:latin typeface="FrutigerNext LT Regular"/>
              <a:ea typeface="Segoe UI" panose="020B0502040204020203" pitchFamily="34" charset="0"/>
              <a:cs typeface="Segoe UI" panose="020B0502040204020203" pitchFamily="34" charset="0"/>
            </a:endParaRPr>
          </a:p>
        </p:txBody>
      </p:sp>
      <p:sp>
        <p:nvSpPr>
          <p:cNvPr id="10" name="椭圆 9"/>
          <p:cNvSpPr/>
          <p:nvPr/>
        </p:nvSpPr>
        <p:spPr bwMode="auto">
          <a:xfrm>
            <a:off x="3726047" y="3699886"/>
            <a:ext cx="210507" cy="210507"/>
          </a:xfrm>
          <a:prstGeom prst="ellipse">
            <a:avLst/>
          </a:prstGeom>
          <a:solidFill>
            <a:srgbClr val="0E5FAD">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noAutofit/>
          </a:bodyPr>
          <a:lstStyle/>
          <a:p>
            <a:pPr marL="0" marR="0" lvl="0" indent="0" algn="ctr" defTabSz="699135" rtl="0" eaLnBrk="1" fontAlgn="base" latinLnBrk="0" hangingPunct="1">
              <a:lnSpc>
                <a:spcPct val="90000"/>
              </a:lnSpc>
              <a:spcBef>
                <a:spcPct val="0"/>
              </a:spcBef>
              <a:spcAft>
                <a:spcPct val="0"/>
              </a:spcAft>
              <a:buClrTx/>
              <a:buSzTx/>
              <a:buFontTx/>
              <a:buNone/>
              <a:defRPr/>
            </a:pPr>
            <a:endParaRPr kumimoji="0" lang="zh-CN" altLang="en-US" sz="1800" b="0" i="0" u="none" strike="noStrike" kern="1200" cap="none" spc="0" normalizeH="0" baseline="0" noProof="0" dirty="0" err="1">
              <a:ln>
                <a:noFill/>
              </a:ln>
              <a:solidFill>
                <a:prstClr val="black"/>
              </a:solidFill>
              <a:effectLst/>
              <a:uLnTx/>
              <a:uFillTx/>
              <a:latin typeface="FrutigerNext LT Regular"/>
              <a:ea typeface="Segoe UI" panose="020B0502040204020203" pitchFamily="34" charset="0"/>
              <a:cs typeface="Segoe UI" panose="020B0502040204020203" pitchFamily="34" charset="0"/>
            </a:endParaRPr>
          </a:p>
        </p:txBody>
      </p:sp>
      <p:cxnSp>
        <p:nvCxnSpPr>
          <p:cNvPr id="11" name="直接连接符 10"/>
          <p:cNvCxnSpPr/>
          <p:nvPr/>
        </p:nvCxnSpPr>
        <p:spPr>
          <a:xfrm>
            <a:off x="1802914" y="3083957"/>
            <a:ext cx="2723626" cy="0"/>
          </a:xfrm>
          <a:prstGeom prst="line">
            <a:avLst/>
          </a:prstGeom>
          <a:ln w="19050">
            <a:solidFill>
              <a:srgbClr val="1A7FD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02915" y="4536025"/>
            <a:ext cx="1567142" cy="0"/>
          </a:xfrm>
          <a:prstGeom prst="line">
            <a:avLst/>
          </a:prstGeom>
          <a:ln w="19050">
            <a:solidFill>
              <a:srgbClr val="1A7FD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081103" y="4430772"/>
            <a:ext cx="2566329" cy="0"/>
          </a:xfrm>
          <a:prstGeom prst="line">
            <a:avLst/>
          </a:prstGeom>
          <a:ln w="19050">
            <a:solidFill>
              <a:srgbClr val="1A7FD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74038" y="3396388"/>
            <a:ext cx="1873394" cy="0"/>
          </a:xfrm>
          <a:prstGeom prst="line">
            <a:avLst/>
          </a:prstGeom>
          <a:ln w="19050">
            <a:solidFill>
              <a:srgbClr val="1A7FD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78834" y="4340958"/>
            <a:ext cx="0" cy="933758"/>
          </a:xfrm>
          <a:prstGeom prst="line">
            <a:avLst/>
          </a:prstGeom>
          <a:ln w="19050">
            <a:solidFill>
              <a:srgbClr val="1A7FD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86965" y="3801319"/>
            <a:ext cx="2028386" cy="0"/>
          </a:xfrm>
          <a:prstGeom prst="line">
            <a:avLst/>
          </a:prstGeom>
          <a:ln w="19050">
            <a:solidFill>
              <a:srgbClr val="1A7FD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组合 16"/>
          <p:cNvGrpSpPr>
            <a:grpSpLocks noChangeAspect="1"/>
          </p:cNvGrpSpPr>
          <p:nvPr/>
        </p:nvGrpSpPr>
        <p:grpSpPr>
          <a:xfrm>
            <a:off x="8808547" y="2298889"/>
            <a:ext cx="514774" cy="889377"/>
            <a:chOff x="4846243" y="1148326"/>
            <a:chExt cx="928715" cy="1800000"/>
          </a:xfrm>
        </p:grpSpPr>
        <p:pic>
          <p:nvPicPr>
            <p:cNvPr id="18" name="Picture 2" descr="D:\工作\15-PPT模板\APP\手机界面02 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243" y="1148326"/>
              <a:ext cx="92871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5726" y="1386828"/>
              <a:ext cx="739357" cy="1306072"/>
            </a:xfrm>
            <a:prstGeom prst="rect">
              <a:avLst/>
            </a:prstGeom>
          </p:spPr>
        </p:pic>
      </p:grpSp>
      <p:sp>
        <p:nvSpPr>
          <p:cNvPr id="20" name="TextBox 50"/>
          <p:cNvSpPr txBox="1"/>
          <p:nvPr/>
        </p:nvSpPr>
        <p:spPr>
          <a:xfrm>
            <a:off x="1130532" y="4784839"/>
            <a:ext cx="1040496"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900" dirty="0" smtClean="0">
                <a:solidFill>
                  <a:prstClr val="black"/>
                </a:solidFill>
                <a:latin typeface="Microsoft YaHei" panose="020B0503020204020204" pitchFamily="34" charset="-122"/>
                <a:ea typeface="Microsoft YaHei" panose="020B0503020204020204" pitchFamily="34" charset="-122"/>
                <a:cs typeface="+mn-ea"/>
                <a:sym typeface="+mn-lt"/>
              </a:rPr>
              <a:t>Door Contact</a:t>
            </a:r>
            <a:endParaRPr kumimoji="0" 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1" name="TextBox 50"/>
          <p:cNvSpPr txBox="1"/>
          <p:nvPr/>
        </p:nvSpPr>
        <p:spPr>
          <a:xfrm>
            <a:off x="6681056" y="3561670"/>
            <a:ext cx="671336"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Siren</a:t>
            </a:r>
            <a:endPar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2" name="TextBox 50"/>
          <p:cNvSpPr txBox="1"/>
          <p:nvPr/>
        </p:nvSpPr>
        <p:spPr>
          <a:xfrm>
            <a:off x="1361503" y="3197543"/>
            <a:ext cx="663947" cy="369332"/>
          </a:xfrm>
          <a:prstGeom prst="rect">
            <a:avLst/>
          </a:prstGeom>
          <a:noFill/>
        </p:spPr>
        <p:txBody>
          <a:bodyPr wrap="square" rtlCol="0">
            <a:spAutoFit/>
          </a:bodyPr>
          <a:lstStyle/>
          <a:p>
            <a:pPr lvl="0" algn="ctr" defTabSz="685800">
              <a:defRPr/>
            </a:pPr>
            <a:r>
              <a:rPr lang="en-GB" altLang="zh-CN" sz="900" dirty="0">
                <a:solidFill>
                  <a:prstClr val="black"/>
                </a:solidFill>
                <a:latin typeface="Microsoft YaHei" panose="020B0503020204020204" pitchFamily="34" charset="-122"/>
                <a:ea typeface="Microsoft YaHei" panose="020B0503020204020204" pitchFamily="34" charset="-122"/>
                <a:cs typeface="+mn-ea"/>
                <a:sym typeface="+mn-lt"/>
              </a:rPr>
              <a:t>Passive </a:t>
            </a:r>
            <a:r>
              <a:rPr lang="en-GB" altLang="zh-CN" sz="900" dirty="0" smtClean="0">
                <a:solidFill>
                  <a:prstClr val="black"/>
                </a:solidFill>
                <a:latin typeface="Microsoft YaHei" panose="020B0503020204020204" pitchFamily="34" charset="-122"/>
                <a:ea typeface="Microsoft YaHei" panose="020B0503020204020204" pitchFamily="34" charset="-122"/>
                <a:cs typeface="+mn-ea"/>
                <a:sym typeface="+mn-lt"/>
              </a:rPr>
              <a:t>Infrared</a:t>
            </a:r>
            <a:endParaRPr kumimoji="0" 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cxnSp>
        <p:nvCxnSpPr>
          <p:cNvPr id="23" name="直接连接符 22"/>
          <p:cNvCxnSpPr/>
          <p:nvPr/>
        </p:nvCxnSpPr>
        <p:spPr>
          <a:xfrm>
            <a:off x="8361282" y="4089240"/>
            <a:ext cx="1425386" cy="0"/>
          </a:xfrm>
          <a:prstGeom prst="line">
            <a:avLst/>
          </a:prstGeom>
          <a:ln w="31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236876" y="4186123"/>
            <a:ext cx="1549793" cy="0"/>
          </a:xfrm>
          <a:prstGeom prst="line">
            <a:avLst/>
          </a:prstGeom>
          <a:ln w="31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247599" y="4089240"/>
            <a:ext cx="108068" cy="95042"/>
          </a:xfrm>
          <a:prstGeom prst="line">
            <a:avLst/>
          </a:prstGeom>
          <a:ln w="31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8334613" y="4193574"/>
            <a:ext cx="5842" cy="1181801"/>
          </a:xfrm>
          <a:prstGeom prst="line">
            <a:avLst/>
          </a:prstGeom>
          <a:ln w="31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1720" y="4331356"/>
            <a:ext cx="872868" cy="496754"/>
          </a:xfrm>
          <a:prstGeom prst="rect">
            <a:avLst/>
          </a:prstGeom>
        </p:spPr>
      </p:pic>
      <p:sp>
        <p:nvSpPr>
          <p:cNvPr id="28" name="Content Placeholder 7"/>
          <p:cNvSpPr txBox="1"/>
          <p:nvPr/>
        </p:nvSpPr>
        <p:spPr>
          <a:xfrm>
            <a:off x="8301632" y="5083459"/>
            <a:ext cx="1632372" cy="253908"/>
          </a:xfrm>
          <a:prstGeom prst="rect">
            <a:avLst/>
          </a:prstGeom>
        </p:spPr>
        <p:txBody>
          <a:bodyPr vert="horz" wrap="square" lIns="68571" tIns="34286" rIns="68571" bIns="34286"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Open Sans" panose="020B0606030504020204" pitchFamily="34" charset="0"/>
              </a:rPr>
              <a:t>ARC </a:t>
            </a:r>
            <a:r>
              <a:rPr kumimoji="0" lang="en-US" altLang="zh-CN" sz="1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Open Sans" panose="020B0606030504020204" pitchFamily="34" charset="0"/>
              </a:rPr>
              <a:t>or DSS</a:t>
            </a:r>
            <a:endParaRPr kumimoji="0" lang="en-US" sz="1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Open Sans" panose="020B0606030504020204" pitchFamily="34" charset="0"/>
            </a:endParaRPr>
          </a:p>
        </p:txBody>
      </p:sp>
      <p:cxnSp>
        <p:nvCxnSpPr>
          <p:cNvPr id="29" name="直接连接符 28"/>
          <p:cNvCxnSpPr/>
          <p:nvPr/>
        </p:nvCxnSpPr>
        <p:spPr>
          <a:xfrm>
            <a:off x="7423953" y="4430772"/>
            <a:ext cx="72900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bwMode="auto">
          <a:xfrm>
            <a:off x="8215469" y="4050113"/>
            <a:ext cx="1714265" cy="1603774"/>
          </a:xfrm>
          <a:prstGeom prst="rect">
            <a:avLst/>
          </a:prstGeom>
          <a:noFill/>
          <a:ln w="19050">
            <a:solidFill>
              <a:srgbClr val="1A7FD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noAutofit/>
          </a:bodyPr>
          <a:lstStyle/>
          <a:p>
            <a:pPr marL="0" marR="0" lvl="0" indent="0" algn="ctr" defTabSz="699135" rtl="0" eaLnBrk="1" fontAlgn="base" latinLnBrk="0" hangingPunct="1">
              <a:lnSpc>
                <a:spcPct val="90000"/>
              </a:lnSpc>
              <a:spcBef>
                <a:spcPct val="0"/>
              </a:spcBef>
              <a:spcAft>
                <a:spcPct val="0"/>
              </a:spcAft>
              <a:buClrTx/>
              <a:buSzTx/>
              <a:buFontTx/>
              <a:buNone/>
              <a:defRPr/>
            </a:pPr>
            <a:endParaRPr kumimoji="0" lang="zh-CN" altLang="en-US" sz="18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FrutigerNext LT Regular"/>
              <a:ea typeface="Segoe UI" panose="020B0502040204020203" pitchFamily="34" charset="0"/>
              <a:cs typeface="Segoe UI" panose="020B0502040204020203" pitchFamily="34" charset="0"/>
            </a:endParaRPr>
          </a:p>
        </p:txBody>
      </p:sp>
      <p:pic>
        <p:nvPicPr>
          <p:cNvPr id="31" name="图片 30"/>
          <p:cNvPicPr>
            <a:picLocks noChangeAspect="1"/>
          </p:cNvPicPr>
          <p:nvPr/>
        </p:nvPicPr>
        <p:blipFill rotWithShape="1">
          <a:blip r:embed="rId7" cstate="print">
            <a:extLst>
              <a:ext uri="{28A0092B-C50C-407E-A947-70E740481C1C}">
                <a14:useLocalDpi xmlns:a14="http://schemas.microsoft.com/office/drawing/2010/main" val="0"/>
              </a:ext>
            </a:extLst>
          </a:blip>
          <a:srcRect l="38000" t="16814" r="36464" b="15509"/>
          <a:stretch>
            <a:fillRect/>
          </a:stretch>
        </p:blipFill>
        <p:spPr>
          <a:xfrm>
            <a:off x="1492987" y="2726059"/>
            <a:ext cx="305141" cy="502212"/>
          </a:xfrm>
          <a:prstGeom prst="rect">
            <a:avLst/>
          </a:prstGeom>
        </p:spPr>
      </p:pic>
      <p:pic>
        <p:nvPicPr>
          <p:cNvPr id="32" name="图片 31"/>
          <p:cNvPicPr>
            <a:picLocks noChangeAspect="1"/>
          </p:cNvPicPr>
          <p:nvPr/>
        </p:nvPicPr>
        <p:blipFill rotWithShape="1">
          <a:blip r:embed="rId8" cstate="print">
            <a:extLst>
              <a:ext uri="{28A0092B-C50C-407E-A947-70E740481C1C}">
                <a14:useLocalDpi xmlns:a14="http://schemas.microsoft.com/office/drawing/2010/main" val="0"/>
              </a:ext>
            </a:extLst>
          </a:blip>
          <a:srcRect l="34112" t="23800" r="31442" b="20945"/>
          <a:stretch>
            <a:fillRect/>
          </a:stretch>
        </p:blipFill>
        <p:spPr>
          <a:xfrm>
            <a:off x="6791865" y="3172803"/>
            <a:ext cx="379465" cy="378000"/>
          </a:xfrm>
          <a:prstGeom prst="rect">
            <a:avLst/>
          </a:prstGeom>
        </p:spPr>
      </p:pic>
      <p:pic>
        <p:nvPicPr>
          <p:cNvPr id="33" name="图片 32"/>
          <p:cNvPicPr>
            <a:picLocks noChangeAspect="1"/>
          </p:cNvPicPr>
          <p:nvPr/>
        </p:nvPicPr>
        <p:blipFill rotWithShape="1">
          <a:blip r:embed="rId9" cstate="print">
            <a:extLst>
              <a:ext uri="{28A0092B-C50C-407E-A947-70E740481C1C}">
                <a14:useLocalDpi xmlns:a14="http://schemas.microsoft.com/office/drawing/2010/main" val="0"/>
              </a:ext>
            </a:extLst>
          </a:blip>
          <a:srcRect l="39216" t="16894" r="35248" b="15002"/>
          <a:stretch>
            <a:fillRect/>
          </a:stretch>
        </p:blipFill>
        <p:spPr>
          <a:xfrm>
            <a:off x="1445858" y="4301461"/>
            <a:ext cx="291851" cy="483378"/>
          </a:xfrm>
          <a:prstGeom prst="rect">
            <a:avLst/>
          </a:prstGeom>
        </p:spPr>
      </p:pic>
      <p:cxnSp>
        <p:nvCxnSpPr>
          <p:cNvPr id="34" name="直接连接符 33"/>
          <p:cNvCxnSpPr/>
          <p:nvPr/>
        </p:nvCxnSpPr>
        <p:spPr>
          <a:xfrm flipV="1">
            <a:off x="7418929" y="2801988"/>
            <a:ext cx="1188000" cy="15390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bwMode="auto">
          <a:xfrm>
            <a:off x="608706" y="1244580"/>
            <a:ext cx="8870217" cy="698960"/>
          </a:xfrm>
          <a:prstGeom prst="rect">
            <a:avLst/>
          </a:prstGeom>
          <a:noFill/>
          <a:ln w="9525">
            <a:noFill/>
            <a:miter lim="800000"/>
          </a:ln>
        </p:spPr>
        <p:txBody>
          <a:bodyPr wrap="square" lIns="74985" tIns="37490" rIns="74985" bIns="37490" rtlCol="0">
            <a:spAutoFit/>
          </a:bodyPr>
          <a:lstStyle/>
          <a:p>
            <a:pPr marL="214630" marR="0" lvl="0" indent="-214630" algn="l" defTabSz="751205" rtl="0" eaLnBrk="0" fontAlgn="auto" latinLnBrk="0" hangingPunct="0">
              <a:lnSpc>
                <a:spcPct val="150000"/>
              </a:lnSpc>
              <a:spcBef>
                <a:spcPts val="0"/>
              </a:spcBef>
              <a:spcAft>
                <a:spcPts val="0"/>
              </a:spcAft>
              <a:buClrTx/>
              <a:buSzTx/>
              <a:buFont typeface="Wingdings" panose="05000000000000000000" pitchFamily="2" charset="2"/>
              <a:buChar char="u"/>
              <a:defRPr/>
            </a:pPr>
            <a:r>
              <a:rPr kumimoji="0" sz="135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Arial" panose="020B0604020202020204" pitchFamily="34" charset="0"/>
              </a:rPr>
              <a:t>Most of them are used in the </a:t>
            </a:r>
            <a:r>
              <a:rPr kumimoji="0" sz="1350"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alarm operation service industry </a:t>
            </a:r>
            <a:r>
              <a:rPr kumimoji="0" sz="135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Arial" panose="020B0604020202020204" pitchFamily="34" charset="0"/>
              </a:rPr>
              <a:t>of villas, apartments and small shops. They are growing rapidly and are rapidly replacing the traditional wired scheme.</a:t>
            </a:r>
          </a:p>
        </p:txBody>
      </p:sp>
      <p:sp>
        <p:nvSpPr>
          <p:cNvPr id="36" name="椭圆 35"/>
          <p:cNvSpPr/>
          <p:nvPr/>
        </p:nvSpPr>
        <p:spPr bwMode="auto">
          <a:xfrm>
            <a:off x="6020481" y="3082330"/>
            <a:ext cx="210507" cy="210507"/>
          </a:xfrm>
          <a:prstGeom prst="ellipse">
            <a:avLst/>
          </a:prstGeom>
          <a:solidFill>
            <a:srgbClr val="0E5FAD">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noAutofit/>
          </a:bodyPr>
          <a:lstStyle/>
          <a:p>
            <a:pPr marL="0" marR="0" lvl="0" indent="0" algn="ctr" defTabSz="699135" rtl="0" eaLnBrk="1" fontAlgn="base" latinLnBrk="0" hangingPunct="1">
              <a:lnSpc>
                <a:spcPct val="90000"/>
              </a:lnSpc>
              <a:spcBef>
                <a:spcPct val="0"/>
              </a:spcBef>
              <a:spcAft>
                <a:spcPct val="0"/>
              </a:spcAft>
              <a:buClrTx/>
              <a:buSzTx/>
              <a:buFontTx/>
              <a:buNone/>
              <a:defRPr/>
            </a:pPr>
            <a:endParaRPr kumimoji="0" lang="zh-CN" altLang="en-US" sz="1800" b="0" i="0" u="none" strike="noStrike" kern="1200" cap="none" spc="0" normalizeH="0" baseline="0" noProof="0" dirty="0" err="1">
              <a:ln>
                <a:noFill/>
              </a:ln>
              <a:solidFill>
                <a:prstClr val="black"/>
              </a:solidFill>
              <a:effectLst/>
              <a:uLnTx/>
              <a:uFillTx/>
              <a:latin typeface="FrutigerNext LT Regular"/>
              <a:ea typeface="Segoe UI" panose="020B0502040204020203" pitchFamily="34" charset="0"/>
              <a:cs typeface="Segoe UI" panose="020B0502040204020203" pitchFamily="34" charset="0"/>
            </a:endParaRPr>
          </a:p>
        </p:txBody>
      </p:sp>
      <p:cxnSp>
        <p:nvCxnSpPr>
          <p:cNvPr id="37" name="直接连接符 36"/>
          <p:cNvCxnSpPr/>
          <p:nvPr/>
        </p:nvCxnSpPr>
        <p:spPr>
          <a:xfrm>
            <a:off x="6135306" y="2579362"/>
            <a:ext cx="0" cy="557328"/>
          </a:xfrm>
          <a:prstGeom prst="line">
            <a:avLst/>
          </a:prstGeom>
          <a:ln w="19050">
            <a:solidFill>
              <a:srgbClr val="1A7FD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125734" y="2577682"/>
            <a:ext cx="521698" cy="0"/>
          </a:xfrm>
          <a:prstGeom prst="line">
            <a:avLst/>
          </a:prstGeom>
          <a:ln w="19050">
            <a:solidFill>
              <a:srgbClr val="1A7FD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9" name="图片 38"/>
          <p:cNvPicPr>
            <a:picLocks noChangeAspect="1"/>
          </p:cNvPicPr>
          <p:nvPr/>
        </p:nvPicPr>
        <p:blipFill rotWithShape="1">
          <a:blip r:embed="rId10" cstate="print">
            <a:extLst>
              <a:ext uri="{28A0092B-C50C-407E-A947-70E740481C1C}">
                <a14:useLocalDpi xmlns:a14="http://schemas.microsoft.com/office/drawing/2010/main" val="0"/>
              </a:ext>
            </a:extLst>
          </a:blip>
          <a:srcRect l="30296" t="14695" r="27421" b="22931"/>
          <a:stretch>
            <a:fillRect/>
          </a:stretch>
        </p:blipFill>
        <p:spPr>
          <a:xfrm>
            <a:off x="6688252" y="2160578"/>
            <a:ext cx="755756" cy="753866"/>
          </a:xfrm>
          <a:prstGeom prst="rect">
            <a:avLst/>
          </a:prstGeom>
        </p:spPr>
      </p:pic>
      <p:sp>
        <p:nvSpPr>
          <p:cNvPr id="40" name="TextBox 50"/>
          <p:cNvSpPr txBox="1"/>
          <p:nvPr/>
        </p:nvSpPr>
        <p:spPr>
          <a:xfrm>
            <a:off x="6642133" y="2911120"/>
            <a:ext cx="996500"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External Siren</a:t>
            </a:r>
            <a:endPar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41" name="图片 40"/>
          <p:cNvPicPr>
            <a:picLocks noChangeAspect="1"/>
          </p:cNvPicPr>
          <p:nvPr/>
        </p:nvPicPr>
        <p:blipFill rotWithShape="1">
          <a:blip r:embed="rId11" cstate="print">
            <a:extLst>
              <a:ext uri="{28A0092B-C50C-407E-A947-70E740481C1C}">
                <a14:useLocalDpi xmlns:a14="http://schemas.microsoft.com/office/drawing/2010/main" val="0"/>
              </a:ext>
            </a:extLst>
          </a:blip>
          <a:srcRect l="26320" t="13447" r="24102" b="7229"/>
          <a:stretch>
            <a:fillRect/>
          </a:stretch>
        </p:blipFill>
        <p:spPr>
          <a:xfrm>
            <a:off x="6672414" y="4050661"/>
            <a:ext cx="679344" cy="675000"/>
          </a:xfrm>
          <a:prstGeom prst="rect">
            <a:avLst/>
          </a:prstGeom>
        </p:spPr>
      </p:pic>
      <p:sp>
        <p:nvSpPr>
          <p:cNvPr id="42" name="TextBox 50"/>
          <p:cNvSpPr txBox="1"/>
          <p:nvPr/>
        </p:nvSpPr>
        <p:spPr>
          <a:xfrm>
            <a:off x="1339774" y="3908384"/>
            <a:ext cx="611945" cy="2334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err="1" smtClean="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Keyfob</a:t>
            </a:r>
            <a:endParaRPr kumimoji="0" lang="en-US" altLang="zh-CN"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43" name="图片 42"/>
          <p:cNvPicPr>
            <a:picLocks noChangeAspect="1"/>
          </p:cNvPicPr>
          <p:nvPr/>
        </p:nvPicPr>
        <p:blipFill rotWithShape="1">
          <a:blip r:embed="rId12" cstate="print">
            <a:extLst>
              <a:ext uri="{28A0092B-C50C-407E-A947-70E740481C1C}">
                <a14:useLocalDpi xmlns:a14="http://schemas.microsoft.com/office/drawing/2010/main" val="0"/>
              </a:ext>
            </a:extLst>
          </a:blip>
          <a:srcRect l="40431" t="25686" r="35097" b="20558"/>
          <a:stretch>
            <a:fillRect/>
          </a:stretch>
        </p:blipFill>
        <p:spPr>
          <a:xfrm>
            <a:off x="1466250" y="3604275"/>
            <a:ext cx="210729" cy="287462"/>
          </a:xfrm>
          <a:prstGeom prst="rect">
            <a:avLst/>
          </a:prstGeom>
        </p:spPr>
      </p:pic>
      <p:sp>
        <p:nvSpPr>
          <p:cNvPr id="44" name="椭圆 43"/>
          <p:cNvSpPr/>
          <p:nvPr/>
        </p:nvSpPr>
        <p:spPr bwMode="auto">
          <a:xfrm>
            <a:off x="4473581" y="4141792"/>
            <a:ext cx="210507" cy="210507"/>
          </a:xfrm>
          <a:prstGeom prst="ellipse">
            <a:avLst/>
          </a:prstGeom>
          <a:solidFill>
            <a:srgbClr val="0E5FAD">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noAutofit/>
          </a:bodyPr>
          <a:lstStyle/>
          <a:p>
            <a:pPr marL="0" marR="0" lvl="0" indent="0" algn="ctr" defTabSz="699135" rtl="0" eaLnBrk="1" fontAlgn="base" latinLnBrk="0" hangingPunct="1">
              <a:lnSpc>
                <a:spcPct val="90000"/>
              </a:lnSpc>
              <a:spcBef>
                <a:spcPct val="0"/>
              </a:spcBef>
              <a:spcAft>
                <a:spcPct val="0"/>
              </a:spcAft>
              <a:buClrTx/>
              <a:buSzTx/>
              <a:buFontTx/>
              <a:buNone/>
              <a:defRPr/>
            </a:pPr>
            <a:endParaRPr kumimoji="0" lang="zh-CN" altLang="en-US" sz="1800" b="0" i="0" u="none" strike="noStrike" kern="1200" cap="none" spc="0" normalizeH="0" baseline="0" noProof="0" dirty="0" err="1">
              <a:ln>
                <a:noFill/>
              </a:ln>
              <a:solidFill>
                <a:prstClr val="black"/>
              </a:solidFill>
              <a:effectLst/>
              <a:uLnTx/>
              <a:uFillTx/>
              <a:latin typeface="FrutigerNext LT Regular"/>
              <a:ea typeface="Segoe UI" panose="020B0502040204020203" pitchFamily="34" charset="0"/>
              <a:cs typeface="Segoe UI" panose="020B0502040204020203" pitchFamily="34" charset="0"/>
            </a:endParaRPr>
          </a:p>
        </p:txBody>
      </p:sp>
      <p:cxnSp>
        <p:nvCxnSpPr>
          <p:cNvPr id="45" name="直接连接符 44"/>
          <p:cNvCxnSpPr/>
          <p:nvPr/>
        </p:nvCxnSpPr>
        <p:spPr>
          <a:xfrm>
            <a:off x="4578834" y="5274716"/>
            <a:ext cx="2068598" cy="0"/>
          </a:xfrm>
          <a:prstGeom prst="line">
            <a:avLst/>
          </a:prstGeom>
          <a:ln w="19050">
            <a:solidFill>
              <a:srgbClr val="1A7FD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p:nvPicPr>
        <p:blipFill rotWithShape="1">
          <a:blip r:embed="rId13" cstate="print">
            <a:extLst>
              <a:ext uri="{28A0092B-C50C-407E-A947-70E740481C1C}">
                <a14:useLocalDpi xmlns:a14="http://schemas.microsoft.com/office/drawing/2010/main" val="0"/>
              </a:ext>
            </a:extLst>
          </a:blip>
          <a:srcRect l="22480" t="21550" r="27399" b="23876"/>
          <a:stretch>
            <a:fillRect/>
          </a:stretch>
        </p:blipFill>
        <p:spPr>
          <a:xfrm>
            <a:off x="6759196" y="5025693"/>
            <a:ext cx="473573" cy="486000"/>
          </a:xfrm>
          <a:prstGeom prst="rect">
            <a:avLst/>
          </a:prstGeom>
        </p:spPr>
      </p:pic>
      <p:sp>
        <p:nvSpPr>
          <p:cNvPr id="47" name="TextBox 50"/>
          <p:cNvSpPr txBox="1"/>
          <p:nvPr/>
        </p:nvSpPr>
        <p:spPr>
          <a:xfrm>
            <a:off x="6547902" y="5529212"/>
            <a:ext cx="1176217"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Smoke</a:t>
            </a:r>
            <a:r>
              <a:rPr kumimoji="0" lang="en-US" altLang="zh-CN" sz="900" b="0" i="0" u="none" strike="noStrike" kern="1200" cap="none" spc="0" normalizeH="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 Detector</a:t>
            </a:r>
            <a:endParaRPr kumimoji="0" 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48" name="图片 47"/>
          <p:cNvPicPr>
            <a:picLocks noChangeAspect="1"/>
          </p:cNvPicPr>
          <p:nvPr/>
        </p:nvPicPr>
        <p:blipFill rotWithShape="1">
          <a:blip r:embed="rId14" cstate="print">
            <a:extLst>
              <a:ext uri="{28A0092B-C50C-407E-A947-70E740481C1C}">
                <a14:useLocalDpi xmlns:a14="http://schemas.microsoft.com/office/drawing/2010/main" val="0"/>
              </a:ext>
            </a:extLst>
          </a:blip>
          <a:srcRect l="39220" t="10783" r="39382" b="12744"/>
          <a:stretch>
            <a:fillRect/>
          </a:stretch>
        </p:blipFill>
        <p:spPr>
          <a:xfrm>
            <a:off x="1009116" y="2710729"/>
            <a:ext cx="283759" cy="499661"/>
          </a:xfrm>
          <a:prstGeom prst="rect">
            <a:avLst/>
          </a:prstGeom>
        </p:spPr>
      </p:pic>
      <p:sp>
        <p:nvSpPr>
          <p:cNvPr id="49" name="TextBox 50"/>
          <p:cNvSpPr txBox="1"/>
          <p:nvPr/>
        </p:nvSpPr>
        <p:spPr>
          <a:xfrm>
            <a:off x="820400" y="3194780"/>
            <a:ext cx="663947"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PIR</a:t>
            </a:r>
            <a:r>
              <a:rPr lang="en-US" sz="900" dirty="0">
                <a:solidFill>
                  <a:prstClr val="black"/>
                </a:solidFill>
                <a:latin typeface="Microsoft YaHei" panose="020B0503020204020204" pitchFamily="34" charset="-122"/>
                <a:ea typeface="Microsoft YaHei" panose="020B0503020204020204" pitchFamily="34" charset="-122"/>
                <a:cs typeface="+mn-ea"/>
                <a:sym typeface="+mn-lt"/>
              </a:rPr>
              <a:t> </a:t>
            </a:r>
            <a:r>
              <a:rPr lang="en-US" sz="900" dirty="0" smtClean="0">
                <a:solidFill>
                  <a:prstClr val="black"/>
                </a:solidFill>
                <a:latin typeface="Microsoft YaHei" panose="020B0503020204020204" pitchFamily="34" charset="-122"/>
                <a:ea typeface="Microsoft YaHei" panose="020B0503020204020204" pitchFamily="34" charset="-122"/>
                <a:cs typeface="+mn-ea"/>
                <a:sym typeface="+mn-lt"/>
              </a:rPr>
              <a:t>C</a:t>
            </a:r>
            <a:r>
              <a:rPr kumimoji="0" lang="en-US" altLang="zh-CN" sz="900" b="0"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am</a:t>
            </a:r>
            <a:endParaRPr kumimoji="0" lang="en-US" sz="9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Tree>
    <p:extLst>
      <p:ext uri="{BB962C8B-B14F-4D97-AF65-F5344CB8AC3E}">
        <p14:creationId xmlns:p14="http://schemas.microsoft.com/office/powerpoint/2010/main" val="203422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5925" y="473042"/>
            <a:ext cx="7713662" cy="651272"/>
          </a:xfrm>
        </p:spPr>
        <p:txBody>
          <a:bodyPr/>
          <a:lstStyle/>
          <a:p>
            <a:r>
              <a:rPr lang="en-US" altLang="zh-CN" dirty="0" smtClean="0">
                <a:latin typeface="Calibri" panose="020F0502020204030204" pitchFamily="34" charset="0"/>
                <a:cs typeface="Calibri" panose="020F0502020204030204" pitchFamily="34" charset="0"/>
              </a:rPr>
              <a:t>Application | Solution</a:t>
            </a:r>
            <a:endParaRPr lang="zh-CN" altLang="en-US" dirty="0">
              <a:latin typeface="Calibri" panose="020F0502020204030204" pitchFamily="34" charset="0"/>
              <a:cs typeface="Calibri" panose="020F0502020204030204" pitchFamily="34" charset="0"/>
            </a:endParaRPr>
          </a:p>
        </p:txBody>
      </p:sp>
      <p:sp>
        <p:nvSpPr>
          <p:cNvPr id="3" name="矩形 2"/>
          <p:cNvSpPr/>
          <p:nvPr/>
        </p:nvSpPr>
        <p:spPr bwMode="auto">
          <a:xfrm>
            <a:off x="766734" y="1565502"/>
            <a:ext cx="1598295" cy="162560"/>
          </a:xfrm>
          <a:prstGeom prst="rect">
            <a:avLst/>
          </a:prstGeom>
          <a:solidFill>
            <a:srgbClr val="1A7FD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noAutofit/>
          </a:bodyPr>
          <a:lstStyle/>
          <a:p>
            <a:pPr algn="ctr" defTabSz="699135" fontAlgn="base">
              <a:lnSpc>
                <a:spcPct val="90000"/>
              </a:lnSpc>
              <a:spcBef>
                <a:spcPct val="0"/>
              </a:spcBef>
              <a:spcAft>
                <a:spcPct val="0"/>
              </a:spcAft>
              <a:defRPr/>
            </a:pPr>
            <a:r>
              <a:rPr lang="en-US" altLang="zh-CN" sz="1200" b="1" dirty="0">
                <a:solidFill>
                  <a:prstClr val="white"/>
                </a:solidFill>
                <a:latin typeface="Calibri" panose="020F0502020204030204" pitchFamily="34" charset="0"/>
                <a:ea typeface="Segoe UI" panose="020B0502040204020203" pitchFamily="34" charset="0"/>
                <a:cs typeface="Calibri" panose="020F0502020204030204" pitchFamily="34" charset="0"/>
              </a:rPr>
              <a:t>Solution </a:t>
            </a:r>
            <a:r>
              <a:rPr lang="en-US" altLang="zh-CN" sz="1200" b="1" dirty="0" smtClean="0">
                <a:solidFill>
                  <a:prstClr val="white"/>
                </a:solidFill>
                <a:latin typeface="Calibri" panose="020F0502020204030204" pitchFamily="34" charset="0"/>
                <a:ea typeface="Segoe UI" panose="020B0502040204020203" pitchFamily="34" charset="0"/>
                <a:cs typeface="Calibri" panose="020F0502020204030204" pitchFamily="34" charset="0"/>
              </a:rPr>
              <a:t>Overview</a:t>
            </a:r>
            <a:endParaRPr lang="en-US" altLang="zh-CN" sz="1200" b="1" dirty="0">
              <a:solidFill>
                <a:prstClr val="white"/>
              </a:solidFill>
              <a:latin typeface="Calibri" panose="020F0502020204030204" pitchFamily="34" charset="0"/>
              <a:ea typeface="Segoe UI" panose="020B0502040204020203" pitchFamily="34" charset="0"/>
              <a:cs typeface="Calibri" panose="020F0502020204030204" pitchFamily="34" charset="0"/>
            </a:endParaRPr>
          </a:p>
        </p:txBody>
      </p:sp>
      <p:sp>
        <p:nvSpPr>
          <p:cNvPr id="4" name="矩形 3"/>
          <p:cNvSpPr/>
          <p:nvPr/>
        </p:nvSpPr>
        <p:spPr bwMode="auto">
          <a:xfrm>
            <a:off x="5301099" y="1566473"/>
            <a:ext cx="1382395" cy="177165"/>
          </a:xfrm>
          <a:prstGeom prst="rect">
            <a:avLst/>
          </a:prstGeom>
          <a:solidFill>
            <a:srgbClr val="1A7FD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noAutofit/>
          </a:bodyPr>
          <a:lstStyle/>
          <a:p>
            <a:pPr algn="ctr" defTabSz="699135" fontAlgn="base">
              <a:lnSpc>
                <a:spcPct val="90000"/>
              </a:lnSpc>
              <a:spcBef>
                <a:spcPct val="0"/>
              </a:spcBef>
              <a:spcAft>
                <a:spcPct val="0"/>
              </a:spcAft>
              <a:defRPr/>
            </a:pPr>
            <a:r>
              <a:rPr lang="en-US" altLang="zh-CN" sz="1200" b="1" dirty="0">
                <a:solidFill>
                  <a:prstClr val="white"/>
                </a:solidFill>
                <a:latin typeface="Calibri" panose="020F0502020204030204" pitchFamily="34" charset="0"/>
                <a:ea typeface="Segoe UI" panose="020B0502040204020203" pitchFamily="34" charset="0"/>
                <a:cs typeface="Calibri" panose="020F0502020204030204" pitchFamily="34" charset="0"/>
              </a:rPr>
              <a:t>Product List</a:t>
            </a:r>
          </a:p>
        </p:txBody>
      </p:sp>
      <p:sp>
        <p:nvSpPr>
          <p:cNvPr id="5" name="矩形 4"/>
          <p:cNvSpPr/>
          <p:nvPr/>
        </p:nvSpPr>
        <p:spPr bwMode="auto">
          <a:xfrm>
            <a:off x="766734" y="1843174"/>
            <a:ext cx="4445346" cy="3959109"/>
          </a:xfrm>
          <a:prstGeom prst="rect">
            <a:avLst/>
          </a:prstGeom>
          <a:noFill/>
          <a:ln w="1905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noAutofit/>
          </a:bodyPr>
          <a:lstStyle/>
          <a:p>
            <a:pPr algn="ctr" defTabSz="699135" fontAlgn="base">
              <a:lnSpc>
                <a:spcPct val="90000"/>
              </a:lnSpc>
              <a:spcBef>
                <a:spcPct val="0"/>
              </a:spcBef>
              <a:spcAft>
                <a:spcPct val="0"/>
              </a:spcAft>
              <a:defRPr/>
            </a:pPr>
            <a:endParaRPr lang="zh-CN" altLang="en-US" dirty="0" err="1">
              <a:gradFill>
                <a:gsLst>
                  <a:gs pos="0">
                    <a:srgbClr val="FFFFFF"/>
                  </a:gs>
                  <a:gs pos="100000">
                    <a:srgbClr val="FFFFFF"/>
                  </a:gs>
                </a:gsLst>
                <a:lin ang="5400000" scaled="0"/>
              </a:gradFill>
              <a:latin typeface="Calibri" panose="020F0502020204030204" pitchFamily="34" charset="0"/>
              <a:ea typeface="Segoe UI" panose="020B0502040204020203" pitchFamily="34" charset="0"/>
              <a:cs typeface="Calibri" panose="020F0502020204030204" pitchFamily="34" charset="0"/>
            </a:endParaRPr>
          </a:p>
        </p:txBody>
      </p:sp>
      <p:sp>
        <p:nvSpPr>
          <p:cNvPr id="6" name="矩形 5"/>
          <p:cNvSpPr/>
          <p:nvPr/>
        </p:nvSpPr>
        <p:spPr bwMode="auto">
          <a:xfrm>
            <a:off x="5301099" y="1850159"/>
            <a:ext cx="4597097" cy="3952124"/>
          </a:xfrm>
          <a:prstGeom prst="rect">
            <a:avLst/>
          </a:prstGeom>
          <a:noFill/>
          <a:ln w="1905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noAutofit/>
          </a:bodyPr>
          <a:lstStyle/>
          <a:p>
            <a:pPr algn="ctr" defTabSz="699135" fontAlgn="base">
              <a:lnSpc>
                <a:spcPct val="90000"/>
              </a:lnSpc>
              <a:spcBef>
                <a:spcPct val="0"/>
              </a:spcBef>
              <a:spcAft>
                <a:spcPct val="0"/>
              </a:spcAft>
              <a:defRPr/>
            </a:pPr>
            <a:endParaRPr lang="zh-CN" altLang="en-US" dirty="0" err="1">
              <a:gradFill>
                <a:gsLst>
                  <a:gs pos="0">
                    <a:srgbClr val="FFFFFF"/>
                  </a:gs>
                  <a:gs pos="100000">
                    <a:srgbClr val="FFFFFF"/>
                  </a:gs>
                </a:gsLst>
                <a:lin ang="5400000" scaled="0"/>
              </a:gradFill>
              <a:latin typeface="Calibri" panose="020F0502020204030204" pitchFamily="34" charset="0"/>
              <a:ea typeface="Segoe UI" panose="020B0502040204020203" pitchFamily="34" charset="0"/>
              <a:cs typeface="Calibri" panose="020F0502020204030204" pitchFamily="34" charset="0"/>
            </a:endParaRPr>
          </a:p>
        </p:txBody>
      </p:sp>
      <p:sp>
        <p:nvSpPr>
          <p:cNvPr id="7" name="Content Placeholder 7"/>
          <p:cNvSpPr txBox="1"/>
          <p:nvPr/>
        </p:nvSpPr>
        <p:spPr>
          <a:xfrm>
            <a:off x="4263046" y="2498946"/>
            <a:ext cx="934229" cy="346241"/>
          </a:xfrm>
          <a:prstGeom prst="rect">
            <a:avLst/>
          </a:prstGeom>
        </p:spPr>
        <p:txBody>
          <a:bodyPr vert="horz" wrap="square" lIns="68571" tIns="34286" rIns="68571" bIns="34286"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defRPr/>
            </a:pPr>
            <a:r>
              <a:rPr lang="en-US" altLang="zh-CN" sz="900" b="1" dirty="0">
                <a:solidFill>
                  <a:srgbClr val="CB7A43"/>
                </a:solidFill>
                <a:latin typeface="Calibri" panose="020F0502020204030204" pitchFamily="34" charset="0"/>
                <a:ea typeface="Open Sans" panose="020B0606030504020204" pitchFamily="34" charset="0"/>
                <a:cs typeface="Calibri" panose="020F0502020204030204" pitchFamily="34" charset="0"/>
              </a:rPr>
              <a:t>DMSS  </a:t>
            </a:r>
            <a:r>
              <a:rPr lang="en-US" altLang="zh-CN" sz="900" b="1" dirty="0">
                <a:solidFill>
                  <a:prstClr val="black"/>
                </a:solidFill>
                <a:latin typeface="Calibri" panose="020F0502020204030204" pitchFamily="34" charset="0"/>
                <a:ea typeface="Open Sans" panose="020B0606030504020204" pitchFamily="34" charset="0"/>
                <a:cs typeface="Calibri" panose="020F0502020204030204" pitchFamily="34" charset="0"/>
              </a:rPr>
              <a:t>&amp;  </a:t>
            </a:r>
            <a:r>
              <a:rPr lang="en-US" altLang="zh-CN" sz="900" b="1" dirty="0">
                <a:solidFill>
                  <a:srgbClr val="CB7A43"/>
                </a:solidFill>
                <a:latin typeface="Calibri" panose="020F0502020204030204" pitchFamily="34" charset="0"/>
                <a:ea typeface="Open Sans" panose="020B0606030504020204" pitchFamily="34" charset="0"/>
                <a:cs typeface="Calibri" panose="020F0502020204030204" pitchFamily="34" charset="0"/>
              </a:rPr>
              <a:t>COS Pro</a:t>
            </a:r>
            <a:endParaRPr lang="en-US" sz="900" b="1" dirty="0">
              <a:solidFill>
                <a:srgbClr val="CB7A43"/>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图片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05404" y="3822728"/>
            <a:ext cx="179511" cy="128223"/>
          </a:xfrm>
          <a:prstGeom prst="rect">
            <a:avLst/>
          </a:prstGeom>
        </p:spPr>
      </p:pic>
      <p:pic>
        <p:nvPicPr>
          <p:cNvPr id="9" name="图片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86702" y="2525813"/>
            <a:ext cx="180874" cy="180874"/>
          </a:xfrm>
          <a:prstGeom prst="rect">
            <a:avLst/>
          </a:prstGeom>
        </p:spPr>
      </p:pic>
      <p:sp>
        <p:nvSpPr>
          <p:cNvPr id="10" name="Content Placeholder 7"/>
          <p:cNvSpPr txBox="1"/>
          <p:nvPr/>
        </p:nvSpPr>
        <p:spPr>
          <a:xfrm>
            <a:off x="3664225" y="3806051"/>
            <a:ext cx="630196" cy="207741"/>
          </a:xfrm>
          <a:prstGeom prst="rect">
            <a:avLst/>
          </a:prstGeom>
        </p:spPr>
        <p:txBody>
          <a:bodyPr vert="horz" wrap="square" lIns="68571" tIns="34286" rIns="68571" bIns="34286"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defRPr/>
            </a:pPr>
            <a:r>
              <a:rPr lang="en-US" sz="900" b="1" dirty="0">
                <a:solidFill>
                  <a:srgbClr val="BE5108"/>
                </a:solidFill>
                <a:latin typeface="Calibri" panose="020F0502020204030204" pitchFamily="34" charset="0"/>
                <a:ea typeface="Open Sans" panose="020B0606030504020204" pitchFamily="34" charset="0"/>
                <a:cs typeface="Calibri" panose="020F0502020204030204" pitchFamily="34" charset="0"/>
              </a:rPr>
              <a:t>SMS</a:t>
            </a:r>
          </a:p>
        </p:txBody>
      </p:sp>
      <p:grpSp>
        <p:nvGrpSpPr>
          <p:cNvPr id="11" name="组合 10"/>
          <p:cNvGrpSpPr/>
          <p:nvPr/>
        </p:nvGrpSpPr>
        <p:grpSpPr>
          <a:xfrm>
            <a:off x="2465331" y="2410567"/>
            <a:ext cx="641009" cy="351000"/>
            <a:chOff x="2693632" y="1371203"/>
            <a:chExt cx="854679" cy="468000"/>
          </a:xfrm>
        </p:grpSpPr>
        <p:pic>
          <p:nvPicPr>
            <p:cNvPr id="12" name="Picture 4" descr="D:\work data\4_文档编写\4_报警产品\DHI-ARC5402A-GW文档编写\素材\cloud.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2693632" y="1371203"/>
              <a:ext cx="848799" cy="46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0"/>
            <p:cNvSpPr txBox="1"/>
            <p:nvPr/>
          </p:nvSpPr>
          <p:spPr>
            <a:xfrm>
              <a:off x="2768308" y="1558670"/>
              <a:ext cx="780003" cy="276969"/>
            </a:xfrm>
            <a:prstGeom prst="rect">
              <a:avLst/>
            </a:prstGeom>
            <a:noFill/>
          </p:spPr>
          <p:txBody>
            <a:bodyPr wrap="square" lIns="91418" tIns="45709" rIns="91418" bIns="45709" rtlCol="0">
              <a:spAutoFit/>
            </a:bodyPr>
            <a:lstStyle/>
            <a:p>
              <a:pPr defTabSz="685800">
                <a:buSzPct val="100000"/>
                <a:defRPr/>
              </a:pPr>
              <a:r>
                <a:rPr lang="en-US" altLang="zh-CN" sz="750" dirty="0">
                  <a:solidFill>
                    <a:prstClr val="black">
                      <a:lumMod val="75000"/>
                      <a:lumOff val="25000"/>
                    </a:prstClr>
                  </a:solidFill>
                  <a:latin typeface="Calibri" panose="020F0502020204030204" pitchFamily="34" charset="0"/>
                  <a:ea typeface="华文细黑"/>
                  <a:cs typeface="Calibri" panose="020F0502020204030204" pitchFamily="34" charset="0"/>
                </a:rPr>
                <a:t>Internet</a:t>
              </a:r>
            </a:p>
          </p:txBody>
        </p:sp>
      </p:grpSp>
      <p:cxnSp>
        <p:nvCxnSpPr>
          <p:cNvPr id="14" name="直接连接符 13"/>
          <p:cNvCxnSpPr/>
          <p:nvPr/>
        </p:nvCxnSpPr>
        <p:spPr bwMode="auto">
          <a:xfrm flipH="1">
            <a:off x="2747299" y="2787420"/>
            <a:ext cx="635" cy="113538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直接连接符 14"/>
          <p:cNvCxnSpPr/>
          <p:nvPr/>
        </p:nvCxnSpPr>
        <p:spPr bwMode="auto">
          <a:xfrm flipH="1">
            <a:off x="2819689" y="2787420"/>
            <a:ext cx="8890" cy="1135380"/>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直接箭头连接符 15"/>
          <p:cNvCxnSpPr/>
          <p:nvPr/>
        </p:nvCxnSpPr>
        <p:spPr>
          <a:xfrm>
            <a:off x="3172441" y="2638654"/>
            <a:ext cx="540000" cy="0"/>
          </a:xfrm>
          <a:prstGeom prst="straightConnector1">
            <a:avLst/>
          </a:prstGeom>
          <a:ln w="19050">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Content Placeholder 7"/>
          <p:cNvSpPr txBox="1"/>
          <p:nvPr/>
        </p:nvSpPr>
        <p:spPr>
          <a:xfrm>
            <a:off x="2133148" y="3436773"/>
            <a:ext cx="702945" cy="230824"/>
          </a:xfrm>
          <a:prstGeom prst="rect">
            <a:avLst/>
          </a:prstGeom>
        </p:spPr>
        <p:txBody>
          <a:bodyPr vert="horz" wrap="square" lIns="68571" tIns="34286" rIns="68571" bIns="34286"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defRPr/>
            </a:pPr>
            <a:r>
              <a:rPr lang="en-US" sz="1050" dirty="0">
                <a:solidFill>
                  <a:prstClr val="black">
                    <a:lumMod val="75000"/>
                    <a:lumOff val="25000"/>
                  </a:prstClr>
                </a:solidFill>
                <a:latin typeface="Calibri" panose="020F0502020204030204" pitchFamily="34" charset="0"/>
                <a:ea typeface="Open Sans" panose="020B0606030504020204" pitchFamily="34" charset="0"/>
                <a:cs typeface="Calibri" panose="020F0502020204030204" pitchFamily="34" charset="0"/>
              </a:rPr>
              <a:t>Wi-Fi</a:t>
            </a: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71876">
            <a:off x="2078634" y="4279050"/>
            <a:ext cx="270000" cy="270000"/>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59616">
            <a:off x="3222684" y="4252678"/>
            <a:ext cx="270000" cy="270000"/>
          </a:xfrm>
          <a:prstGeom prst="rect">
            <a:avLst/>
          </a:prstGeom>
        </p:spPr>
      </p:pic>
      <p:pic>
        <p:nvPicPr>
          <p:cNvPr id="20" name="图片 1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87891" y="3998143"/>
            <a:ext cx="170965" cy="170965"/>
          </a:xfrm>
          <a:prstGeom prst="rect">
            <a:avLst/>
          </a:prstGeom>
        </p:spPr>
      </p:pic>
      <p:sp>
        <p:nvSpPr>
          <p:cNvPr id="21" name="Content Placeholder 7"/>
          <p:cNvSpPr txBox="1"/>
          <p:nvPr/>
        </p:nvSpPr>
        <p:spPr>
          <a:xfrm>
            <a:off x="3396723" y="4052299"/>
            <a:ext cx="372989" cy="207741"/>
          </a:xfrm>
          <a:prstGeom prst="rect">
            <a:avLst/>
          </a:prstGeom>
        </p:spPr>
        <p:txBody>
          <a:bodyPr vert="horz" wrap="square" lIns="68571" tIns="34286" rIns="68571" bIns="34286"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defRPr/>
            </a:pPr>
            <a:r>
              <a:rPr lang="en-US" sz="900" b="1" dirty="0">
                <a:solidFill>
                  <a:srgbClr val="BE5109"/>
                </a:solidFill>
                <a:latin typeface="Calibri" panose="020F0502020204030204" pitchFamily="34" charset="0"/>
                <a:ea typeface="Open Sans" panose="020B0606030504020204" pitchFamily="34" charset="0"/>
                <a:cs typeface="Calibri" panose="020F0502020204030204" pitchFamily="34" charset="0"/>
              </a:rPr>
              <a:t>C</a:t>
            </a:r>
            <a:r>
              <a:rPr lang="en-US" altLang="zh-CN" sz="900" b="1" dirty="0">
                <a:solidFill>
                  <a:srgbClr val="BE5109"/>
                </a:solidFill>
                <a:latin typeface="Calibri" panose="020F0502020204030204" pitchFamily="34" charset="0"/>
                <a:ea typeface="Open Sans" panose="020B0606030504020204" pitchFamily="34" charset="0"/>
                <a:cs typeface="Calibri" panose="020F0502020204030204" pitchFamily="34" charset="0"/>
              </a:rPr>
              <a:t>all</a:t>
            </a:r>
            <a:endParaRPr lang="en-US" sz="900" b="1" dirty="0">
              <a:solidFill>
                <a:srgbClr val="BE5109"/>
              </a:solidFill>
              <a:latin typeface="Calibri" panose="020F0502020204030204" pitchFamily="34" charset="0"/>
              <a:ea typeface="Open Sans" panose="020B0606030504020204" pitchFamily="34" charset="0"/>
              <a:cs typeface="Calibri" panose="020F0502020204030204" pitchFamily="34" charset="0"/>
            </a:endParaRPr>
          </a:p>
        </p:txBody>
      </p:sp>
      <p:sp>
        <p:nvSpPr>
          <p:cNvPr id="22" name="Content Placeholder 7"/>
          <p:cNvSpPr txBox="1"/>
          <p:nvPr/>
        </p:nvSpPr>
        <p:spPr>
          <a:xfrm>
            <a:off x="1396759" y="3445413"/>
            <a:ext cx="1218565" cy="223130"/>
          </a:xfrm>
          <a:prstGeom prst="rect">
            <a:avLst/>
          </a:prstGeom>
        </p:spPr>
        <p:txBody>
          <a:bodyPr vert="horz" wrap="square" lIns="68571" tIns="34286" rIns="68571" bIns="34286"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defRPr/>
            </a:pPr>
            <a:r>
              <a:rPr lang="en-US" sz="1000" dirty="0">
                <a:solidFill>
                  <a:prstClr val="black">
                    <a:lumMod val="75000"/>
                    <a:lumOff val="25000"/>
                  </a:prstClr>
                </a:solidFill>
                <a:latin typeface="Calibri" panose="020F0502020204030204" pitchFamily="34" charset="0"/>
                <a:ea typeface="Open Sans" panose="020B0606030504020204" pitchFamily="34" charset="0"/>
                <a:cs typeface="Calibri" panose="020F0502020204030204" pitchFamily="34" charset="0"/>
              </a:rPr>
              <a:t>GPRS/3G/4G/</a:t>
            </a:r>
          </a:p>
        </p:txBody>
      </p:sp>
      <p:pic>
        <p:nvPicPr>
          <p:cNvPr id="23" name="图片 22"/>
          <p:cNvPicPr>
            <a:picLocks noChangeAspect="1"/>
          </p:cNvPicPr>
          <p:nvPr/>
        </p:nvPicPr>
        <p:blipFill rotWithShape="1">
          <a:blip r:embed="rId8" cstate="print">
            <a:extLst>
              <a:ext uri="{28A0092B-C50C-407E-A947-70E740481C1C}">
                <a14:useLocalDpi xmlns:a14="http://schemas.microsoft.com/office/drawing/2010/main" val="0"/>
              </a:ext>
            </a:extLst>
          </a:blip>
          <a:srcRect l="26426" t="14129" r="24208" b="7569"/>
          <a:stretch>
            <a:fillRect/>
          </a:stretch>
        </p:blipFill>
        <p:spPr>
          <a:xfrm>
            <a:off x="2553390" y="4066753"/>
            <a:ext cx="520805" cy="513000"/>
          </a:xfrm>
          <a:prstGeom prst="rect">
            <a:avLst/>
          </a:prstGeom>
        </p:spPr>
      </p:pic>
      <p:sp>
        <p:nvSpPr>
          <p:cNvPr id="24" name="Content Placeholder 7"/>
          <p:cNvSpPr txBox="1"/>
          <p:nvPr/>
        </p:nvSpPr>
        <p:spPr>
          <a:xfrm>
            <a:off x="2783630" y="3156051"/>
            <a:ext cx="703014" cy="207741"/>
          </a:xfrm>
          <a:prstGeom prst="rect">
            <a:avLst/>
          </a:prstGeom>
        </p:spPr>
        <p:txBody>
          <a:bodyPr vert="horz" wrap="square" lIns="68571" tIns="34286" rIns="68571" bIns="34286"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defRPr/>
            </a:pPr>
            <a:r>
              <a:rPr lang="en-US" sz="900" dirty="0">
                <a:solidFill>
                  <a:prstClr val="black">
                    <a:lumMod val="75000"/>
                    <a:lumOff val="25000"/>
                  </a:prstClr>
                </a:solidFill>
                <a:latin typeface="Calibri" panose="020F0502020204030204" pitchFamily="34" charset="0"/>
                <a:ea typeface="Open Sans" panose="020B0606030504020204" pitchFamily="34" charset="0"/>
                <a:cs typeface="Calibri" panose="020F0502020204030204" pitchFamily="34" charset="0"/>
              </a:rPr>
              <a:t>Ethernet</a:t>
            </a:r>
          </a:p>
        </p:txBody>
      </p:sp>
      <p:grpSp>
        <p:nvGrpSpPr>
          <p:cNvPr id="25" name="组合 24"/>
          <p:cNvGrpSpPr/>
          <p:nvPr/>
        </p:nvGrpSpPr>
        <p:grpSpPr>
          <a:xfrm>
            <a:off x="3801460" y="2391358"/>
            <a:ext cx="266279" cy="390235"/>
            <a:chOff x="3239528" y="1359227"/>
            <a:chExt cx="1038368" cy="1845987"/>
          </a:xfrm>
        </p:grpSpPr>
        <p:sp>
          <p:nvSpPr>
            <p:cNvPr id="26" name="圆角矩形 25"/>
            <p:cNvSpPr/>
            <p:nvPr/>
          </p:nvSpPr>
          <p:spPr bwMode="auto">
            <a:xfrm>
              <a:off x="3239528" y="1359227"/>
              <a:ext cx="1038368" cy="1845987"/>
            </a:xfrm>
            <a:prstGeom prst="roundRect">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t">
                <a:spcBef>
                  <a:spcPct val="0"/>
                </a:spcBef>
                <a:spcAft>
                  <a:spcPct val="0"/>
                </a:spcAft>
                <a:defRPr/>
              </a:pPr>
              <a:endParaRPr lang="zh-CN" altLang="en-US" sz="750">
                <a:solidFill>
                  <a:prstClr val="black"/>
                </a:solidFill>
                <a:latin typeface="Calibri" panose="020F0502020204030204" pitchFamily="34" charset="0"/>
                <a:ea typeface="SimSun" panose="02010600030101010101" pitchFamily="2" charset="-122"/>
                <a:cs typeface="Calibri" panose="020F0502020204030204" pitchFamily="34" charset="0"/>
              </a:endParaRPr>
            </a:p>
          </p:txBody>
        </p:sp>
        <p:cxnSp>
          <p:nvCxnSpPr>
            <p:cNvPr id="27" name="直接连接符 26"/>
            <p:cNvCxnSpPr/>
            <p:nvPr/>
          </p:nvCxnSpPr>
          <p:spPr bwMode="auto">
            <a:xfrm>
              <a:off x="3250712" y="1561854"/>
              <a:ext cx="1027184"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cxnSp>
          <p:nvCxnSpPr>
            <p:cNvPr id="28" name="直接连接符 27"/>
            <p:cNvCxnSpPr/>
            <p:nvPr/>
          </p:nvCxnSpPr>
          <p:spPr bwMode="auto">
            <a:xfrm>
              <a:off x="3250712" y="2988872"/>
              <a:ext cx="1027184" cy="0"/>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p:spPr>
        </p:cxnSp>
        <p:sp>
          <p:nvSpPr>
            <p:cNvPr id="29" name="圆角矩形 28"/>
            <p:cNvSpPr/>
            <p:nvPr/>
          </p:nvSpPr>
          <p:spPr bwMode="auto">
            <a:xfrm>
              <a:off x="3650712" y="1430260"/>
              <a:ext cx="216000" cy="7200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t">
                <a:spcBef>
                  <a:spcPct val="0"/>
                </a:spcBef>
                <a:spcAft>
                  <a:spcPct val="0"/>
                </a:spcAft>
                <a:defRPr/>
              </a:pPr>
              <a:endParaRPr lang="zh-CN" altLang="en-US" sz="750">
                <a:solidFill>
                  <a:prstClr val="black"/>
                </a:solidFill>
                <a:latin typeface="Calibri" panose="020F0502020204030204" pitchFamily="34" charset="0"/>
                <a:ea typeface="SimSun" panose="02010600030101010101" pitchFamily="2" charset="-122"/>
                <a:cs typeface="Calibri" panose="020F0502020204030204" pitchFamily="34" charset="0"/>
              </a:endParaRPr>
            </a:p>
          </p:txBody>
        </p:sp>
        <p:sp>
          <p:nvSpPr>
            <p:cNvPr id="30" name="椭圆 29"/>
            <p:cNvSpPr/>
            <p:nvPr/>
          </p:nvSpPr>
          <p:spPr bwMode="auto">
            <a:xfrm>
              <a:off x="3704712" y="3043043"/>
              <a:ext cx="108000" cy="10800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t">
                <a:spcBef>
                  <a:spcPct val="0"/>
                </a:spcBef>
                <a:spcAft>
                  <a:spcPct val="0"/>
                </a:spcAft>
                <a:defRPr/>
              </a:pPr>
              <a:endParaRPr lang="zh-CN" altLang="en-US" sz="750">
                <a:solidFill>
                  <a:prstClr val="black"/>
                </a:solidFill>
                <a:latin typeface="Calibri" panose="020F0502020204030204" pitchFamily="34" charset="0"/>
                <a:ea typeface="SimSun" panose="02010600030101010101" pitchFamily="2" charset="-122"/>
                <a:cs typeface="Calibri" panose="020F0502020204030204" pitchFamily="34" charset="0"/>
              </a:endParaRPr>
            </a:p>
          </p:txBody>
        </p:sp>
      </p:grpSp>
      <p:cxnSp>
        <p:nvCxnSpPr>
          <p:cNvPr id="31" name="直接箭头连接符 30"/>
          <p:cNvCxnSpPr/>
          <p:nvPr/>
        </p:nvCxnSpPr>
        <p:spPr>
          <a:xfrm>
            <a:off x="1853196" y="2639973"/>
            <a:ext cx="540000" cy="0"/>
          </a:xfrm>
          <a:prstGeom prst="straightConnector1">
            <a:avLst/>
          </a:prstGeom>
          <a:ln w="19050">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Content Placeholder 7"/>
          <p:cNvSpPr txBox="1"/>
          <p:nvPr/>
        </p:nvSpPr>
        <p:spPr>
          <a:xfrm>
            <a:off x="1006956" y="2907788"/>
            <a:ext cx="852690" cy="214898"/>
          </a:xfrm>
          <a:prstGeom prst="rect">
            <a:avLst/>
          </a:prstGeom>
        </p:spPr>
        <p:txBody>
          <a:bodyPr vert="horz" wrap="square" lIns="68571" tIns="34286" rIns="68571" bIns="34286"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en-US" altLang="zh-CN" sz="900" b="1" dirty="0">
                <a:solidFill>
                  <a:prstClr val="black">
                    <a:lumMod val="65000"/>
                    <a:lumOff val="35000"/>
                  </a:prstClr>
                </a:solidFill>
                <a:latin typeface="Calibri" panose="020F0502020204030204" pitchFamily="34" charset="0"/>
                <a:ea typeface="Microsoft YaHei" panose="020B0503020204020204" pitchFamily="34" charset="-122"/>
                <a:cs typeface="Calibri" panose="020F0502020204030204" pitchFamily="34" charset="0"/>
              </a:rPr>
              <a:t>ARC or DSS </a:t>
            </a:r>
            <a:r>
              <a:rPr lang="en-US" sz="900" b="1" dirty="0">
                <a:solidFill>
                  <a:prstClr val="black">
                    <a:lumMod val="65000"/>
                    <a:lumOff val="35000"/>
                  </a:prstClr>
                </a:solidFill>
                <a:latin typeface="Calibri" panose="020F0502020204030204" pitchFamily="34" charset="0"/>
                <a:ea typeface="Microsoft YaHei" panose="020B0503020204020204" pitchFamily="34" charset="-122"/>
                <a:cs typeface="Calibri" panose="020F0502020204030204" pitchFamily="34" charset="0"/>
              </a:rPr>
              <a:t> </a:t>
            </a:r>
          </a:p>
        </p:txBody>
      </p:sp>
      <p:grpSp>
        <p:nvGrpSpPr>
          <p:cNvPr id="33" name="组合 32"/>
          <p:cNvGrpSpPr/>
          <p:nvPr/>
        </p:nvGrpSpPr>
        <p:grpSpPr>
          <a:xfrm>
            <a:off x="1095260" y="2389166"/>
            <a:ext cx="665175" cy="506830"/>
            <a:chOff x="551034" y="855420"/>
            <a:chExt cx="944946" cy="720000"/>
          </a:xfrm>
        </p:grpSpPr>
        <p:pic>
          <p:nvPicPr>
            <p:cNvPr id="34" name="图片 33"/>
            <p:cNvPicPr>
              <a:picLocks noChangeAspect="1"/>
            </p:cNvPicPr>
            <p:nvPr/>
          </p:nvPicPr>
          <p:blipFill>
            <a:blip r:embed="rId9" cstate="print"/>
            <a:stretch>
              <a:fillRect/>
            </a:stretch>
          </p:blipFill>
          <p:spPr>
            <a:xfrm>
              <a:off x="551034" y="855420"/>
              <a:ext cx="944946" cy="720000"/>
            </a:xfrm>
            <a:prstGeom prst="rect">
              <a:avLst/>
            </a:prstGeom>
          </p:spPr>
        </p:pic>
        <p:pic>
          <p:nvPicPr>
            <p:cNvPr id="35" name="Picture 11" descr="D:\work data\4_文档编写\4_报警产品\1_文档编写\2017Q2报警产品梳理\素材\动环web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738" y="889619"/>
              <a:ext cx="871537" cy="489262"/>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图片 35"/>
          <p:cNvPicPr>
            <a:picLocks noChangeAspect="1"/>
          </p:cNvPicPr>
          <p:nvPr/>
        </p:nvPicPr>
        <p:blipFill rotWithShape="1">
          <a:blip r:embed="rId11" cstate="print">
            <a:extLst>
              <a:ext uri="{28A0092B-C50C-407E-A947-70E740481C1C}">
                <a14:useLocalDpi xmlns:a14="http://schemas.microsoft.com/office/drawing/2010/main" val="0"/>
              </a:ext>
            </a:extLst>
          </a:blip>
          <a:srcRect l="28345" t="12798" r="25340" b="20651"/>
          <a:stretch>
            <a:fillRect/>
          </a:stretch>
        </p:blipFill>
        <p:spPr>
          <a:xfrm>
            <a:off x="3960337" y="4323253"/>
            <a:ext cx="884838" cy="859736"/>
          </a:xfrm>
          <a:prstGeom prst="rect">
            <a:avLst/>
          </a:prstGeom>
        </p:spPr>
      </p:pic>
      <p:pic>
        <p:nvPicPr>
          <p:cNvPr id="37" name="图片 36"/>
          <p:cNvPicPr>
            <a:picLocks noChangeAspect="1"/>
          </p:cNvPicPr>
          <p:nvPr/>
        </p:nvPicPr>
        <p:blipFill rotWithShape="1">
          <a:blip r:embed="rId12" cstate="print">
            <a:extLst>
              <a:ext uri="{28A0092B-C50C-407E-A947-70E740481C1C}">
                <a14:useLocalDpi xmlns:a14="http://schemas.microsoft.com/office/drawing/2010/main" val="0"/>
              </a:ext>
            </a:extLst>
          </a:blip>
          <a:srcRect l="21853" t="20017" r="25475" b="23616"/>
          <a:stretch>
            <a:fillRect/>
          </a:stretch>
        </p:blipFill>
        <p:spPr>
          <a:xfrm>
            <a:off x="1489117" y="4636533"/>
            <a:ext cx="433673" cy="437409"/>
          </a:xfrm>
          <a:prstGeom prst="rect">
            <a:avLst/>
          </a:prstGeom>
        </p:spPr>
      </p:pic>
      <p:pic>
        <p:nvPicPr>
          <p:cNvPr id="38" name="图片 37"/>
          <p:cNvPicPr>
            <a:picLocks noChangeAspect="1"/>
          </p:cNvPicPr>
          <p:nvPr/>
        </p:nvPicPr>
        <p:blipFill rotWithShape="1">
          <a:blip r:embed="rId13" cstate="print">
            <a:extLst>
              <a:ext uri="{28A0092B-C50C-407E-A947-70E740481C1C}">
                <a14:useLocalDpi xmlns:a14="http://schemas.microsoft.com/office/drawing/2010/main" val="0"/>
              </a:ext>
            </a:extLst>
          </a:blip>
          <a:srcRect l="34865" t="10941" r="32790" b="13244"/>
          <a:stretch>
            <a:fillRect/>
          </a:stretch>
        </p:blipFill>
        <p:spPr>
          <a:xfrm>
            <a:off x="3287891" y="4699082"/>
            <a:ext cx="250876" cy="365184"/>
          </a:xfrm>
          <a:prstGeom prst="rect">
            <a:avLst/>
          </a:prstGeom>
        </p:spPr>
      </p:pic>
      <p:pic>
        <p:nvPicPr>
          <p:cNvPr id="39" name="图片 38"/>
          <p:cNvPicPr>
            <a:picLocks noChangeAspect="1"/>
          </p:cNvPicPr>
          <p:nvPr/>
        </p:nvPicPr>
        <p:blipFill rotWithShape="1">
          <a:blip r:embed="rId14" cstate="print">
            <a:extLst>
              <a:ext uri="{28A0092B-C50C-407E-A947-70E740481C1C}">
                <a14:useLocalDpi xmlns:a14="http://schemas.microsoft.com/office/drawing/2010/main" val="0"/>
              </a:ext>
            </a:extLst>
          </a:blip>
          <a:srcRect l="36942" t="18086" r="36742" b="18756"/>
          <a:stretch>
            <a:fillRect/>
          </a:stretch>
        </p:blipFill>
        <p:spPr>
          <a:xfrm>
            <a:off x="1122431" y="4589968"/>
            <a:ext cx="358063" cy="572901"/>
          </a:xfrm>
          <a:prstGeom prst="rect">
            <a:avLst/>
          </a:prstGeom>
        </p:spPr>
      </p:pic>
      <p:pic>
        <p:nvPicPr>
          <p:cNvPr id="40" name="图片 39"/>
          <p:cNvPicPr>
            <a:picLocks noChangeAspect="1"/>
          </p:cNvPicPr>
          <p:nvPr/>
        </p:nvPicPr>
        <p:blipFill rotWithShape="1">
          <a:blip r:embed="rId15" cstate="print">
            <a:extLst>
              <a:ext uri="{28A0092B-C50C-407E-A947-70E740481C1C}">
                <a14:useLocalDpi xmlns:a14="http://schemas.microsoft.com/office/drawing/2010/main" val="0"/>
              </a:ext>
            </a:extLst>
          </a:blip>
          <a:srcRect l="36322" t="19256" r="37297" b="19784"/>
          <a:stretch>
            <a:fillRect/>
          </a:stretch>
        </p:blipFill>
        <p:spPr>
          <a:xfrm>
            <a:off x="1893025" y="4550919"/>
            <a:ext cx="395083" cy="608638"/>
          </a:xfrm>
          <a:prstGeom prst="rect">
            <a:avLst/>
          </a:prstGeom>
        </p:spPr>
      </p:pic>
      <p:pic>
        <p:nvPicPr>
          <p:cNvPr id="41" name="图片 40"/>
          <p:cNvPicPr>
            <a:picLocks noChangeAspect="1"/>
          </p:cNvPicPr>
          <p:nvPr/>
        </p:nvPicPr>
        <p:blipFill rotWithShape="1">
          <a:blip r:embed="rId16" cstate="print">
            <a:extLst>
              <a:ext uri="{28A0092B-C50C-407E-A947-70E740481C1C}">
                <a14:useLocalDpi xmlns:a14="http://schemas.microsoft.com/office/drawing/2010/main" val="0"/>
              </a:ext>
            </a:extLst>
          </a:blip>
          <a:srcRect l="29313" t="8716" r="29397" b="13213"/>
          <a:stretch>
            <a:fillRect/>
          </a:stretch>
        </p:blipFill>
        <p:spPr>
          <a:xfrm>
            <a:off x="3586120" y="4387923"/>
            <a:ext cx="362328" cy="696060"/>
          </a:xfrm>
          <a:prstGeom prst="rect">
            <a:avLst/>
          </a:prstGeom>
        </p:spPr>
      </p:pic>
      <p:cxnSp>
        <p:nvCxnSpPr>
          <p:cNvPr id="42" name="直接箭头连接符 41"/>
          <p:cNvCxnSpPr/>
          <p:nvPr/>
        </p:nvCxnSpPr>
        <p:spPr>
          <a:xfrm flipV="1">
            <a:off x="2963199" y="2769005"/>
            <a:ext cx="763905" cy="1153795"/>
          </a:xfrm>
          <a:prstGeom prst="straightConnector1">
            <a:avLst/>
          </a:prstGeom>
          <a:ln w="19050">
            <a:solidFill>
              <a:schemeClr val="tx1"/>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5353667" y="1843174"/>
            <a:ext cx="4541245" cy="3970318"/>
          </a:xfrm>
          <a:prstGeom prst="rect">
            <a:avLst/>
          </a:prstGeom>
        </p:spPr>
        <p:txBody>
          <a:bodyPr wrap="square">
            <a:spAutoFit/>
          </a:bodyPr>
          <a:lstStyle/>
          <a:p>
            <a:pPr marL="128905" indent="-128905" defTabSz="751205" eaLnBrk="0" hangingPunct="0">
              <a:lnSpc>
                <a:spcPct val="150000"/>
              </a:lnSpc>
              <a:buFont typeface="Wingdings" panose="05000000000000000000" pitchFamily="2" charset="2"/>
              <a:buChar char="n"/>
              <a:defRPr/>
            </a:pPr>
            <a:r>
              <a:rPr sz="1050" dirty="0">
                <a:latin typeface="Calibri" panose="020F0502020204030204" pitchFamily="34" charset="0"/>
                <a:ea typeface="Microsoft YaHei" panose="020B0503020204020204" pitchFamily="34" charset="-122"/>
                <a:cs typeface="Calibri" panose="020F0502020204030204" pitchFamily="34" charset="0"/>
              </a:rPr>
              <a:t>Alarm host: the basic version, 2G version and 4G version have been released, but the networking mode is different. Other functions are consistent, and must be selected.</a:t>
            </a:r>
          </a:p>
          <a:p>
            <a:pPr marL="128905" indent="-128905" defTabSz="751205" eaLnBrk="0" hangingPunct="0">
              <a:lnSpc>
                <a:spcPct val="150000"/>
              </a:lnSpc>
              <a:buFont typeface="Wingdings" panose="05000000000000000000" pitchFamily="2" charset="2"/>
              <a:buChar char="n"/>
              <a:defRPr/>
            </a:pPr>
            <a:endParaRPr sz="1050" dirty="0">
              <a:latin typeface="Calibri" panose="020F0502020204030204" pitchFamily="34" charset="0"/>
              <a:ea typeface="Microsoft YaHei" panose="020B0503020204020204" pitchFamily="34" charset="-122"/>
              <a:cs typeface="Calibri" panose="020F0502020204030204" pitchFamily="34" charset="0"/>
            </a:endParaRPr>
          </a:p>
          <a:p>
            <a:pPr marL="128905" indent="-128905" defTabSz="751205" eaLnBrk="0" hangingPunct="0">
              <a:lnSpc>
                <a:spcPct val="150000"/>
              </a:lnSpc>
              <a:buFont typeface="Wingdings" panose="05000000000000000000" pitchFamily="2" charset="2"/>
              <a:buChar char="n"/>
              <a:defRPr/>
            </a:pPr>
            <a:r>
              <a:rPr sz="1050" dirty="0">
                <a:latin typeface="Calibri" panose="020F0502020204030204" pitchFamily="34" charset="0"/>
                <a:ea typeface="Microsoft YaHei" panose="020B0503020204020204" pitchFamily="34" charset="-122"/>
                <a:cs typeface="Calibri" panose="020F0502020204030204" pitchFamily="34" charset="0"/>
              </a:rPr>
              <a:t>Detector: PIR, door magnet and emergency button (single button) have been released, emergency button (double button) has been released in early April, smoke detector has been released in early May, and PIRCam5 has been released at the end of May, which can be selected as required.</a:t>
            </a:r>
          </a:p>
          <a:p>
            <a:pPr marL="128905" indent="-128905" defTabSz="751205" eaLnBrk="0" hangingPunct="0">
              <a:lnSpc>
                <a:spcPct val="150000"/>
              </a:lnSpc>
              <a:buFont typeface="Wingdings" panose="05000000000000000000" pitchFamily="2" charset="2"/>
              <a:buChar char="n"/>
              <a:defRPr/>
            </a:pPr>
            <a:endParaRPr sz="1050" dirty="0">
              <a:latin typeface="Calibri" panose="020F0502020204030204" pitchFamily="34" charset="0"/>
              <a:ea typeface="Microsoft YaHei" panose="020B0503020204020204" pitchFamily="34" charset="-122"/>
              <a:cs typeface="Calibri" panose="020F0502020204030204" pitchFamily="34" charset="0"/>
            </a:endParaRPr>
          </a:p>
          <a:p>
            <a:pPr marL="128905" indent="-128905" defTabSz="751205" eaLnBrk="0" hangingPunct="0">
              <a:lnSpc>
                <a:spcPct val="150000"/>
              </a:lnSpc>
              <a:buFont typeface="Wingdings" panose="05000000000000000000" pitchFamily="2" charset="2"/>
              <a:buChar char="n"/>
              <a:defRPr/>
            </a:pPr>
            <a:r>
              <a:rPr sz="1050" dirty="0">
                <a:latin typeface="Calibri" panose="020F0502020204030204" pitchFamily="34" charset="0"/>
                <a:ea typeface="Microsoft YaHei" panose="020B0503020204020204" pitchFamily="34" charset="-122"/>
                <a:cs typeface="Calibri" panose="020F0502020204030204" pitchFamily="34" charset="0"/>
              </a:rPr>
              <a:t>Module: Single input module has been released for access to wired detectors. Relay output module is expected to be released at the end of August, and can be selected as required.</a:t>
            </a:r>
          </a:p>
          <a:p>
            <a:pPr marL="128905" indent="-128905" defTabSz="751205" eaLnBrk="0" hangingPunct="0">
              <a:lnSpc>
                <a:spcPct val="150000"/>
              </a:lnSpc>
              <a:buFont typeface="Wingdings" panose="05000000000000000000" pitchFamily="2" charset="2"/>
              <a:buChar char="n"/>
              <a:defRPr/>
            </a:pPr>
            <a:endParaRPr sz="1050" dirty="0">
              <a:latin typeface="Calibri" panose="020F0502020204030204" pitchFamily="34" charset="0"/>
              <a:ea typeface="Microsoft YaHei" panose="020B0503020204020204" pitchFamily="34" charset="-122"/>
              <a:cs typeface="Calibri" panose="020F0502020204030204" pitchFamily="34" charset="0"/>
            </a:endParaRPr>
          </a:p>
          <a:p>
            <a:pPr marL="128905" indent="-128905" defTabSz="751205" eaLnBrk="0" hangingPunct="0">
              <a:lnSpc>
                <a:spcPct val="150000"/>
              </a:lnSpc>
              <a:buFont typeface="Wingdings" panose="05000000000000000000" pitchFamily="2" charset="2"/>
              <a:buChar char="n"/>
              <a:defRPr/>
            </a:pPr>
            <a:r>
              <a:rPr sz="1050" dirty="0">
                <a:latin typeface="Calibri" panose="020F0502020204030204" pitchFamily="34" charset="0"/>
                <a:ea typeface="Microsoft YaHei" panose="020B0503020204020204" pitchFamily="34" charset="-122"/>
                <a:cs typeface="Calibri" panose="020F0502020204030204" pitchFamily="34" charset="0"/>
              </a:rPr>
              <a:t>Other accessories: remote control, indoor alarm, outdoor alarm and repeater have been released, keyboard will be released at the end of March, and can be selected as required.</a:t>
            </a:r>
          </a:p>
        </p:txBody>
      </p:sp>
    </p:spTree>
    <p:extLst>
      <p:ext uri="{BB962C8B-B14F-4D97-AF65-F5344CB8AC3E}">
        <p14:creationId xmlns:p14="http://schemas.microsoft.com/office/powerpoint/2010/main" val="3296942814"/>
      </p:ext>
    </p:extLst>
  </p:cSld>
  <p:clrMapOvr>
    <a:masterClrMapping/>
  </p:clrMapOvr>
</p:sld>
</file>

<file path=ppt/theme/theme1.xml><?xml version="1.0" encoding="utf-8"?>
<a:theme xmlns:a="http://schemas.openxmlformats.org/drawingml/2006/main" name="课程开发母版V1.1">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015b51ks">
      <a:majorFont>
        <a:latin typeface="Segoe UI"/>
        <a:ea typeface="Segoe UI"/>
        <a:cs typeface=""/>
      </a:majorFont>
      <a:minorFont>
        <a:latin typeface="Segoe UI"/>
        <a:ea typeface="Segoe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t" latinLnBrk="0" hangingPunct="1">
          <a:lnSpc>
            <a:spcPct val="100000"/>
          </a:lnSpc>
          <a:spcBef>
            <a:spcPct val="0"/>
          </a:spcBef>
          <a:spcAft>
            <a:spcPct val="0"/>
          </a:spcAft>
          <a:buClrTx/>
          <a:buSzTx/>
          <a:buFontTx/>
          <a:buNone/>
          <a:defRPr kumimoji="0" lang="zh-CN" altLang="en-US" sz="1000" b="0" i="0" u="none" strike="noStrike" cap="none" normalizeH="0" baseline="0" smtClean="0">
            <a:ln>
              <a:noFill/>
            </a:ln>
            <a:solidFill>
              <a:schemeClr val="tx1"/>
            </a:solidFill>
            <a:effectLst/>
            <a:latin typeface="FrutigerNext LT Regular"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t" latinLnBrk="0" hangingPunct="1">
          <a:lnSpc>
            <a:spcPct val="100000"/>
          </a:lnSpc>
          <a:spcBef>
            <a:spcPct val="0"/>
          </a:spcBef>
          <a:spcAft>
            <a:spcPct val="0"/>
          </a:spcAft>
          <a:buClrTx/>
          <a:buSzTx/>
          <a:buFontTx/>
          <a:buNone/>
          <a:defRPr kumimoji="0" lang="zh-CN" altLang="en-US" sz="1000" b="0" i="0" u="none" strike="noStrike" cap="none" normalizeH="0" baseline="0" smtClean="0">
            <a:ln>
              <a:noFill/>
            </a:ln>
            <a:solidFill>
              <a:schemeClr val="tx1"/>
            </a:solidFill>
            <a:effectLst/>
            <a:latin typeface="FrutigerNext LT Regular" pitchFamily="34" charset="0"/>
            <a:ea typeface="SimSun" panose="02010600030101010101" pitchFamily="2" charset="-122"/>
          </a:defRPr>
        </a:defPPr>
      </a:lstStyle>
    </a:lnDef>
    <a:txDef>
      <a:spPr bwMode="auto">
        <a:noFill/>
        <a:ln w="9525">
          <a:noFill/>
          <a:miter lim="800000"/>
        </a:ln>
      </a:spPr>
      <a:bodyPr wrap="none" lIns="99980" tIns="49986" rIns="99980" bIns="49986">
        <a:spAutoFit/>
      </a:bodyPr>
      <a:lstStyle>
        <a:defPPr algn="ctr" defTabSz="1001395" eaLnBrk="0" hangingPunct="0">
          <a:defRPr sz="1400" dirty="0" smtClean="0">
            <a:solidFill>
              <a:srgbClr val="000000"/>
            </a:solidFill>
            <a:latin typeface="+mn-lt"/>
            <a:ea typeface="+mn-ea"/>
            <a:cs typeface="Arial" panose="020B0604020202020204" pitchFamily="34" charset="0"/>
          </a:defRPr>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3774</Words>
  <Application>Microsoft Office PowerPoint</Application>
  <PresentationFormat>宽屏</PresentationFormat>
  <Paragraphs>371</Paragraphs>
  <Slides>55</Slides>
  <Notes>54</Notes>
  <HiddenSlides>1</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55</vt:i4>
      </vt:variant>
    </vt:vector>
  </HeadingPairs>
  <TitlesOfParts>
    <vt:vector size="76" baseType="lpstr">
      <vt:lpstr>MS PGothic</vt:lpstr>
      <vt:lpstr>华文细黑</vt:lpstr>
      <vt:lpstr>SimSun</vt:lpstr>
      <vt:lpstr>SimSun</vt:lpstr>
      <vt:lpstr>微软雅黑</vt:lpstr>
      <vt:lpstr>微软雅黑</vt:lpstr>
      <vt:lpstr>微软雅黑 Light</vt:lpstr>
      <vt:lpstr>等线</vt:lpstr>
      <vt:lpstr>黑体</vt:lpstr>
      <vt:lpstr>Arial</vt:lpstr>
      <vt:lpstr>Arial Unicode MS</vt:lpstr>
      <vt:lpstr>Calibri</vt:lpstr>
      <vt:lpstr>FrutigerNext LT Medium</vt:lpstr>
      <vt:lpstr>FrutigerNext LT Regular</vt:lpstr>
      <vt:lpstr>Open Sans</vt:lpstr>
      <vt:lpstr>Segoe UI</vt:lpstr>
      <vt:lpstr>Segoe UI Emoji</vt:lpstr>
      <vt:lpstr>Times New Roman</vt:lpstr>
      <vt:lpstr>Wingdings</vt:lpstr>
      <vt:lpstr>张海山锐线体简</vt:lpstr>
      <vt:lpstr>课程开发母版V1.1</vt:lpstr>
      <vt:lpstr>Revision Record</vt:lpstr>
      <vt:lpstr>PowerPoint 演示文稿</vt:lpstr>
      <vt:lpstr>PowerPoint 演示文稿</vt:lpstr>
      <vt:lpstr>Objectives</vt:lpstr>
      <vt:lpstr>Products Overview</vt:lpstr>
      <vt:lpstr>PowerPoint 演示文稿</vt:lpstr>
      <vt:lpstr>Software Support</vt:lpstr>
      <vt:lpstr>Application | Scenario</vt:lpstr>
      <vt:lpstr>Application | Solution</vt:lpstr>
      <vt:lpstr>Application | Solution</vt:lpstr>
      <vt:lpstr>Application | Connecting NVR</vt:lpstr>
      <vt:lpstr>PowerPoint 演示文稿</vt:lpstr>
      <vt:lpstr>Third-Party Connection | By SIA DC-09 Protocol</vt:lpstr>
      <vt:lpstr>Third-Party Connection | By SIA DC-09 Protocol</vt:lpstr>
      <vt:lpstr>Third Party Connection | By Converter</vt:lpstr>
      <vt:lpstr>PowerPoint 演示文稿</vt:lpstr>
      <vt:lpstr>Debugging | Overview</vt:lpstr>
      <vt:lpstr>Wireless Gateway Under AP Mode</vt:lpstr>
      <vt:lpstr>Wireless Gateway Under AP Mode</vt:lpstr>
      <vt:lpstr>Wireless Gateway Under AP Mode</vt:lpstr>
      <vt:lpstr>Wireless Gateway Under AP Mode</vt:lpstr>
      <vt:lpstr>Wireless Gateway Under AP Mode</vt:lpstr>
      <vt:lpstr>Add Accessories</vt:lpstr>
      <vt:lpstr>Add Accessories</vt:lpstr>
      <vt:lpstr>Add Accessories</vt:lpstr>
      <vt:lpstr>2G/4G Setting</vt:lpstr>
      <vt:lpstr>2G/4G Setting</vt:lpstr>
      <vt:lpstr>SIA Protocol Configuration</vt:lpstr>
      <vt:lpstr>APP Remote Arm/Disarm</vt:lpstr>
      <vt:lpstr>APP Remote Arm/Disarm</vt:lpstr>
      <vt:lpstr>Alarm Notification On App</vt:lpstr>
      <vt:lpstr>Phone And SMS Linkage</vt:lpstr>
      <vt:lpstr>Phone And SMS Linkage</vt:lpstr>
      <vt:lpstr>Phone And SMS Linkage</vt:lpstr>
      <vt:lpstr>Phone And SMS Linkage</vt:lpstr>
      <vt:lpstr>Phone And SMS Linkage</vt:lpstr>
      <vt:lpstr>Alarm Linkage With Video</vt:lpstr>
      <vt:lpstr>Alarm Linkage With Video</vt:lpstr>
      <vt:lpstr>Alarm Linkage With Video</vt:lpstr>
      <vt:lpstr>Alarm Linkage With Video</vt:lpstr>
      <vt:lpstr>Alarm Linkage With Video</vt:lpstr>
      <vt:lpstr>Alarm Linkage With Video</vt:lpstr>
      <vt:lpstr>Alarm Linkage With Video</vt:lpstr>
      <vt:lpstr>Alarm Linkage With Video</vt:lpstr>
      <vt:lpstr>Alarm Linkage With Video</vt:lpstr>
      <vt:lpstr>Scheduled Arming/Disarming</vt:lpstr>
      <vt:lpstr>Scheduled Arming/Disarming</vt:lpstr>
      <vt:lpstr>Device Sharing</vt:lpstr>
      <vt:lpstr>PowerPoint 演示文稿</vt:lpstr>
      <vt:lpstr>FAQ</vt:lpstr>
      <vt:lpstr>FAQ</vt:lpstr>
      <vt:lpstr>FAQ</vt:lpstr>
      <vt:lpstr>FAQ</vt:lpstr>
      <vt:lpstr>Download Link</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袁也</dc:creator>
  <cp:lastModifiedBy>傅雨芳</cp:lastModifiedBy>
  <cp:revision>739</cp:revision>
  <cp:lastPrinted>2022-03-20T08:40:12Z</cp:lastPrinted>
  <dcterms:created xsi:type="dcterms:W3CDTF">2022-03-20T08:40:12Z</dcterms:created>
  <dcterms:modified xsi:type="dcterms:W3CDTF">2023-02-13T07:57:49Z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SEDS_HWMT_74fdc245">
    <vt:lpwstr>f24517dc_mFV0yj84Kik3P8pNkXv5rUpudeU=_8QYrr2VhfDA3PNNNkXX9rGn9TSjyUxhD4J5m4AgyRuUqMlT5CpwBxRNSw3NL2Zoytsh4GzNjW5Rxeor6oZLp/EBOAQ==_588c47e5</vt:lpwstr>
  </property>
  <property fmtid="{D5CDD505-2E9C-101B-9397-08002B2CF9AE}" pid="3" name="GSEDS_TWMT">
    <vt:lpwstr>d46a6755_b77b54e0_4387e4a24dd846fa4c10fde8e04743795f5a0651e2e6946d63389c2b1fe2839e</vt:lpwstr>
  </property>
  <property fmtid="{D5CDD505-2E9C-101B-9397-08002B2CF9AE}" pid="4" name="ICV">
    <vt:lpwstr>3354FCC9D23042C4B480EAF3D83B178D</vt:lpwstr>
  </property>
  <property fmtid="{D5CDD505-2E9C-101B-9397-08002B2CF9AE}" pid="5" name="KSOProductBuildVer">
    <vt:lpwstr>1033-3.9.4.6407</vt:lpwstr>
  </property>
  <property fmtid="{D5CDD505-2E9C-101B-9397-08002B2CF9AE}" pid="6" name="GSEDS_HWMT_d46a6755">
    <vt:lpwstr>f24463db_mFV3wT84ICk3PcpOlHv4qYXOsKc=_8QYrr15fJDwrOt9OlHbgru4JvGNl/RHkvQr8z6JF9Q566onC5Ctmp07QJPjzUmgyTxtbU/t/O4aMXOK2MNSxWfe7BIQ=_0461fa20</vt:lpwstr>
  </property>
</Properties>
</file>